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6" r:id="rId7"/>
    <p:sldId id="267" r:id="rId8"/>
    <p:sldId id="268" r:id="rId9"/>
    <p:sldId id="260" r:id="rId10"/>
    <p:sldId id="270" r:id="rId11"/>
    <p:sldId id="271" r:id="rId12"/>
    <p:sldId id="272" r:id="rId13"/>
    <p:sldId id="265" r:id="rId14"/>
    <p:sldId id="263" r:id="rId15"/>
    <p:sldId id="273" r:id="rId16"/>
    <p:sldId id="275" r:id="rId17"/>
    <p:sldId id="276" r:id="rId18"/>
    <p:sldId id="277" r:id="rId19"/>
    <p:sldId id="274" r:id="rId20"/>
    <p:sldId id="278" r:id="rId21"/>
    <p:sldId id="279" r:id="rId22"/>
    <p:sldId id="280" r:id="rId23"/>
    <p:sldId id="281" r:id="rId24"/>
    <p:sldId id="262" r:id="rId25"/>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D47E04-0B11-42BA-B40D-C8EFF65AACBE}"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5BD00252-0448-48A2-B777-59F2C72374D4}">
      <dgm:prSet phldrT="[Text]" custT="1"/>
      <dgm:spPr/>
      <dgm:t>
        <a:bodyPr/>
        <a:lstStyle/>
        <a:p>
          <a:r>
            <a:rPr lang="en-US" sz="1000" baseline="0"/>
            <a:t>CRF completes billing risk assessment for study to determine if CA is needed</a:t>
          </a:r>
        </a:p>
      </dgm:t>
    </dgm:pt>
    <dgm:pt modelId="{C1EB3A6A-687B-4545-B7DE-4F9EE92711DA}" type="parTrans" cxnId="{7F19DCC8-4804-4239-8421-D48488431C06}">
      <dgm:prSet/>
      <dgm:spPr/>
      <dgm:t>
        <a:bodyPr/>
        <a:lstStyle/>
        <a:p>
          <a:endParaRPr lang="en-US"/>
        </a:p>
      </dgm:t>
    </dgm:pt>
    <dgm:pt modelId="{7CDBD5FB-038A-4376-AFFB-27A895B3E16E}" type="sibTrans" cxnId="{7F19DCC8-4804-4239-8421-D48488431C06}">
      <dgm:prSet/>
      <dgm:spPr/>
      <dgm:t>
        <a:bodyPr/>
        <a:lstStyle/>
        <a:p>
          <a:endParaRPr lang="en-US"/>
        </a:p>
      </dgm:t>
    </dgm:pt>
    <dgm:pt modelId="{63262925-D821-4D4A-B736-BA8EFEA61ED4}">
      <dgm:prSet phldrT="[Text]" custT="1"/>
      <dgm:spPr/>
      <dgm:t>
        <a:bodyPr/>
        <a:lstStyle/>
        <a:p>
          <a:r>
            <a:rPr lang="en-US" sz="1000" dirty="0"/>
            <a:t>Study Documents sent to Huron (Protocol, informed Consent, IDE/IND Number, participating cohorts and/or sub-studies</a:t>
          </a:r>
          <a:r>
            <a:rPr lang="en-US" sz="700" dirty="0"/>
            <a:t>)</a:t>
          </a:r>
        </a:p>
      </dgm:t>
    </dgm:pt>
    <dgm:pt modelId="{3E3927B3-3C45-4DA3-84F5-4BACD600A803}" type="parTrans" cxnId="{42D23BB5-C968-4126-A8F3-1035235819E7}">
      <dgm:prSet/>
      <dgm:spPr/>
      <dgm:t>
        <a:bodyPr/>
        <a:lstStyle/>
        <a:p>
          <a:endParaRPr lang="en-US"/>
        </a:p>
      </dgm:t>
    </dgm:pt>
    <dgm:pt modelId="{69BB9C6C-BF78-4080-A1EF-07F0AB01A29B}" type="sibTrans" cxnId="{42D23BB5-C968-4126-A8F3-1035235819E7}">
      <dgm:prSet/>
      <dgm:spPr/>
      <dgm:t>
        <a:bodyPr/>
        <a:lstStyle/>
        <a:p>
          <a:endParaRPr lang="en-US"/>
        </a:p>
      </dgm:t>
    </dgm:pt>
    <dgm:pt modelId="{41318E54-4877-4466-AE6B-452708BF22D4}">
      <dgm:prSet phldrT="[Text]" custT="1"/>
      <dgm:spPr/>
      <dgm:t>
        <a:bodyPr/>
        <a:lstStyle/>
        <a:p>
          <a:r>
            <a:rPr lang="en-US" sz="1000" dirty="0"/>
            <a:t>Huron completes initial review, assigns prelim Complexity level and assigns to CA Developer</a:t>
          </a:r>
        </a:p>
      </dgm:t>
    </dgm:pt>
    <dgm:pt modelId="{14EB6E24-3C72-4CF0-811A-5E12B8F2E978}" type="parTrans" cxnId="{32BD5299-414A-474A-9AD8-069E46DAC41F}">
      <dgm:prSet/>
      <dgm:spPr/>
      <dgm:t>
        <a:bodyPr/>
        <a:lstStyle/>
        <a:p>
          <a:endParaRPr lang="en-US"/>
        </a:p>
      </dgm:t>
    </dgm:pt>
    <dgm:pt modelId="{CF1E72F2-5F7A-4B47-98D0-4FA423A5A333}" type="sibTrans" cxnId="{32BD5299-414A-474A-9AD8-069E46DAC41F}">
      <dgm:prSet/>
      <dgm:spPr/>
      <dgm:t>
        <a:bodyPr/>
        <a:lstStyle/>
        <a:p>
          <a:endParaRPr lang="en-US"/>
        </a:p>
      </dgm:t>
    </dgm:pt>
    <dgm:pt modelId="{B4D91C6A-30BA-4161-9082-1A935753344B}">
      <dgm:prSet phldrT="[Text]" custT="1"/>
      <dgm:spPr/>
      <dgm:t>
        <a:bodyPr/>
        <a:lstStyle/>
        <a:p>
          <a:r>
            <a:rPr lang="en-US" sz="1000"/>
            <a:t>Completed CA returned to UTHealth within 10 business days (average is 7 days)</a:t>
          </a:r>
        </a:p>
      </dgm:t>
    </dgm:pt>
    <dgm:pt modelId="{8699518B-28BB-4FEB-9A2E-D7B92E6DDDF4}" type="parTrans" cxnId="{CBDFA8E9-C147-42F9-AB8B-6A5689225D5D}">
      <dgm:prSet/>
      <dgm:spPr/>
      <dgm:t>
        <a:bodyPr/>
        <a:lstStyle/>
        <a:p>
          <a:endParaRPr lang="en-US"/>
        </a:p>
      </dgm:t>
    </dgm:pt>
    <dgm:pt modelId="{174F0DBF-78E7-4113-AF69-0B02C4FA892F}" type="sibTrans" cxnId="{CBDFA8E9-C147-42F9-AB8B-6A5689225D5D}">
      <dgm:prSet/>
      <dgm:spPr/>
      <dgm:t>
        <a:bodyPr/>
        <a:lstStyle/>
        <a:p>
          <a:endParaRPr lang="en-US"/>
        </a:p>
      </dgm:t>
    </dgm:pt>
    <dgm:pt modelId="{BD8355B1-0BA3-47B1-AD7A-C3DB2ECC9992}">
      <dgm:prSet phldrT="[Text]" custT="1"/>
      <dgm:spPr/>
      <dgm:t>
        <a:bodyPr/>
        <a:lstStyle/>
        <a:p>
          <a:r>
            <a:rPr lang="en-US" sz="1000"/>
            <a:t>UTHealth reviews and approves CA</a:t>
          </a:r>
        </a:p>
      </dgm:t>
    </dgm:pt>
    <dgm:pt modelId="{2D1C8561-4041-4DB2-8BF7-A21401986E4F}" type="parTrans" cxnId="{F8966C13-5D4C-42C4-8FE4-BB1C80D7A377}">
      <dgm:prSet/>
      <dgm:spPr/>
      <dgm:t>
        <a:bodyPr/>
        <a:lstStyle/>
        <a:p>
          <a:endParaRPr lang="en-US"/>
        </a:p>
      </dgm:t>
    </dgm:pt>
    <dgm:pt modelId="{5BBE9575-867C-45E6-8E86-999B9DE7494E}" type="sibTrans" cxnId="{F8966C13-5D4C-42C4-8FE4-BB1C80D7A377}">
      <dgm:prSet/>
      <dgm:spPr/>
      <dgm:t>
        <a:bodyPr/>
        <a:lstStyle/>
        <a:p>
          <a:endParaRPr lang="en-US"/>
        </a:p>
      </dgm:t>
    </dgm:pt>
    <dgm:pt modelId="{ADBD09AE-EFBE-40D6-960B-BA05A0890D62}" type="pres">
      <dgm:prSet presAssocID="{95D47E04-0B11-42BA-B40D-C8EFF65AACBE}" presName="cycle" presStyleCnt="0">
        <dgm:presLayoutVars>
          <dgm:dir/>
          <dgm:resizeHandles val="exact"/>
        </dgm:presLayoutVars>
      </dgm:prSet>
      <dgm:spPr/>
    </dgm:pt>
    <dgm:pt modelId="{1723A751-3914-4D95-9681-51426299CEF1}" type="pres">
      <dgm:prSet presAssocID="{5BD00252-0448-48A2-B777-59F2C72374D4}" presName="node" presStyleLbl="node1" presStyleIdx="0" presStyleCnt="5" custScaleX="127977" custScaleY="141854" custRadScaleRad="100086" custRadScaleInc="1166">
        <dgm:presLayoutVars>
          <dgm:bulletEnabled val="1"/>
        </dgm:presLayoutVars>
      </dgm:prSet>
      <dgm:spPr/>
    </dgm:pt>
    <dgm:pt modelId="{4A60CB4F-0D79-4690-B51A-B1B3A5A3292C}" type="pres">
      <dgm:prSet presAssocID="{5BD00252-0448-48A2-B777-59F2C72374D4}" presName="spNode" presStyleCnt="0"/>
      <dgm:spPr/>
    </dgm:pt>
    <dgm:pt modelId="{1879A7D4-BBF7-4DA7-87B1-0D8AC1A3C0F5}" type="pres">
      <dgm:prSet presAssocID="{7CDBD5FB-038A-4376-AFFB-27A895B3E16E}" presName="sibTrans" presStyleLbl="sibTrans1D1" presStyleIdx="0" presStyleCnt="5"/>
      <dgm:spPr/>
    </dgm:pt>
    <dgm:pt modelId="{2AE7A7DF-2D33-4627-8F06-CECDE5FD4B22}" type="pres">
      <dgm:prSet presAssocID="{63262925-D821-4D4A-B736-BA8EFEA61ED4}" presName="node" presStyleLbl="node1" presStyleIdx="1" presStyleCnt="5" custScaleX="122046" custScaleY="162153" custRadScaleRad="118845" custRadScaleInc="40298">
        <dgm:presLayoutVars>
          <dgm:bulletEnabled val="1"/>
        </dgm:presLayoutVars>
      </dgm:prSet>
      <dgm:spPr/>
    </dgm:pt>
    <dgm:pt modelId="{34D634B9-E06B-4E8B-9B7F-2EF54C3DA3B9}" type="pres">
      <dgm:prSet presAssocID="{63262925-D821-4D4A-B736-BA8EFEA61ED4}" presName="spNode" presStyleCnt="0"/>
      <dgm:spPr/>
    </dgm:pt>
    <dgm:pt modelId="{076619DF-82CB-4591-9DE9-F194D211A943}" type="pres">
      <dgm:prSet presAssocID="{69BB9C6C-BF78-4080-A1EF-07F0AB01A29B}" presName="sibTrans" presStyleLbl="sibTrans1D1" presStyleIdx="1" presStyleCnt="5"/>
      <dgm:spPr/>
    </dgm:pt>
    <dgm:pt modelId="{1FADB659-F315-4D77-B36A-FAC1248F5440}" type="pres">
      <dgm:prSet presAssocID="{41318E54-4877-4466-AE6B-452708BF22D4}" presName="node" presStyleLbl="node1" presStyleIdx="2" presStyleCnt="5" custScaleX="103866" custScaleY="146393">
        <dgm:presLayoutVars>
          <dgm:bulletEnabled val="1"/>
        </dgm:presLayoutVars>
      </dgm:prSet>
      <dgm:spPr/>
    </dgm:pt>
    <dgm:pt modelId="{7569A00F-A81E-4B5D-9357-58727226423C}" type="pres">
      <dgm:prSet presAssocID="{41318E54-4877-4466-AE6B-452708BF22D4}" presName="spNode" presStyleCnt="0"/>
      <dgm:spPr/>
    </dgm:pt>
    <dgm:pt modelId="{D1882C81-03C3-40EC-940F-3894F978243F}" type="pres">
      <dgm:prSet presAssocID="{CF1E72F2-5F7A-4B47-98D0-4FA423A5A333}" presName="sibTrans" presStyleLbl="sibTrans1D1" presStyleIdx="2" presStyleCnt="5"/>
      <dgm:spPr/>
    </dgm:pt>
    <dgm:pt modelId="{396F4D34-734F-46DD-ADB1-1DFD6EDEA176}" type="pres">
      <dgm:prSet presAssocID="{B4D91C6A-30BA-4161-9082-1A935753344B}" presName="node" presStyleLbl="node1" presStyleIdx="3" presStyleCnt="5" custScaleX="119365" custScaleY="133049" custRadScaleRad="105298" custRadScaleInc="19256">
        <dgm:presLayoutVars>
          <dgm:bulletEnabled val="1"/>
        </dgm:presLayoutVars>
      </dgm:prSet>
      <dgm:spPr/>
    </dgm:pt>
    <dgm:pt modelId="{820B873B-7A3D-4EF6-8C08-4390471DCC54}" type="pres">
      <dgm:prSet presAssocID="{B4D91C6A-30BA-4161-9082-1A935753344B}" presName="spNode" presStyleCnt="0"/>
      <dgm:spPr/>
    </dgm:pt>
    <dgm:pt modelId="{22DB6F83-4BA2-4BC4-80D3-7212466BAA68}" type="pres">
      <dgm:prSet presAssocID="{174F0DBF-78E7-4113-AF69-0B02C4FA892F}" presName="sibTrans" presStyleLbl="sibTrans1D1" presStyleIdx="3" presStyleCnt="5"/>
      <dgm:spPr/>
    </dgm:pt>
    <dgm:pt modelId="{A53CD8F1-1F83-46B6-8248-4913CAE68A35}" type="pres">
      <dgm:prSet presAssocID="{BD8355B1-0BA3-47B1-AD7A-C3DB2ECC9992}" presName="node" presStyleLbl="node1" presStyleIdx="4" presStyleCnt="5" custScaleX="116582" custScaleY="111543" custRadScaleRad="111213" custRadScaleInc="-30443">
        <dgm:presLayoutVars>
          <dgm:bulletEnabled val="1"/>
        </dgm:presLayoutVars>
      </dgm:prSet>
      <dgm:spPr/>
    </dgm:pt>
    <dgm:pt modelId="{B5D2C3A9-1849-4320-98D7-13069FE35C78}" type="pres">
      <dgm:prSet presAssocID="{BD8355B1-0BA3-47B1-AD7A-C3DB2ECC9992}" presName="spNode" presStyleCnt="0"/>
      <dgm:spPr/>
    </dgm:pt>
    <dgm:pt modelId="{9D853B00-8038-489D-B294-5D99D4E13FC5}" type="pres">
      <dgm:prSet presAssocID="{5BBE9575-867C-45E6-8E86-999B9DE7494E}" presName="sibTrans" presStyleLbl="sibTrans1D1" presStyleIdx="4" presStyleCnt="5"/>
      <dgm:spPr/>
    </dgm:pt>
  </dgm:ptLst>
  <dgm:cxnLst>
    <dgm:cxn modelId="{F8966C13-5D4C-42C4-8FE4-BB1C80D7A377}" srcId="{95D47E04-0B11-42BA-B40D-C8EFF65AACBE}" destId="{BD8355B1-0BA3-47B1-AD7A-C3DB2ECC9992}" srcOrd="4" destOrd="0" parTransId="{2D1C8561-4041-4DB2-8BF7-A21401986E4F}" sibTransId="{5BBE9575-867C-45E6-8E86-999B9DE7494E}"/>
    <dgm:cxn modelId="{5CE0DE34-0A88-4627-9D73-E2B83DB2616E}" type="presOf" srcId="{63262925-D821-4D4A-B736-BA8EFEA61ED4}" destId="{2AE7A7DF-2D33-4627-8F06-CECDE5FD4B22}" srcOrd="0" destOrd="0" presId="urn:microsoft.com/office/officeart/2005/8/layout/cycle5"/>
    <dgm:cxn modelId="{C113F041-2C1F-446C-BC01-AE5911A063BF}" type="presOf" srcId="{95D47E04-0B11-42BA-B40D-C8EFF65AACBE}" destId="{ADBD09AE-EFBE-40D6-960B-BA05A0890D62}" srcOrd="0" destOrd="0" presId="urn:microsoft.com/office/officeart/2005/8/layout/cycle5"/>
    <dgm:cxn modelId="{6A5D5B43-E5D0-414E-8F0E-AF66182A2CC3}" type="presOf" srcId="{41318E54-4877-4466-AE6B-452708BF22D4}" destId="{1FADB659-F315-4D77-B36A-FAC1248F5440}" srcOrd="0" destOrd="0" presId="urn:microsoft.com/office/officeart/2005/8/layout/cycle5"/>
    <dgm:cxn modelId="{2276AC64-0CB9-4FFC-A23F-39DC5AE6E20D}" type="presOf" srcId="{7CDBD5FB-038A-4376-AFFB-27A895B3E16E}" destId="{1879A7D4-BBF7-4DA7-87B1-0D8AC1A3C0F5}" srcOrd="0" destOrd="0" presId="urn:microsoft.com/office/officeart/2005/8/layout/cycle5"/>
    <dgm:cxn modelId="{6CCF5C70-B228-45FD-A04E-25013E532C37}" type="presOf" srcId="{5BD00252-0448-48A2-B777-59F2C72374D4}" destId="{1723A751-3914-4D95-9681-51426299CEF1}" srcOrd="0" destOrd="0" presId="urn:microsoft.com/office/officeart/2005/8/layout/cycle5"/>
    <dgm:cxn modelId="{20B1BF7A-4B12-425D-99E4-3ECF8B773489}" type="presOf" srcId="{BD8355B1-0BA3-47B1-AD7A-C3DB2ECC9992}" destId="{A53CD8F1-1F83-46B6-8248-4913CAE68A35}" srcOrd="0" destOrd="0" presId="urn:microsoft.com/office/officeart/2005/8/layout/cycle5"/>
    <dgm:cxn modelId="{32BD5299-414A-474A-9AD8-069E46DAC41F}" srcId="{95D47E04-0B11-42BA-B40D-C8EFF65AACBE}" destId="{41318E54-4877-4466-AE6B-452708BF22D4}" srcOrd="2" destOrd="0" parTransId="{14EB6E24-3C72-4CF0-811A-5E12B8F2E978}" sibTransId="{CF1E72F2-5F7A-4B47-98D0-4FA423A5A333}"/>
    <dgm:cxn modelId="{291798A9-C38F-47FC-88CF-14C2F157F51A}" type="presOf" srcId="{69BB9C6C-BF78-4080-A1EF-07F0AB01A29B}" destId="{076619DF-82CB-4591-9DE9-F194D211A943}" srcOrd="0" destOrd="0" presId="urn:microsoft.com/office/officeart/2005/8/layout/cycle5"/>
    <dgm:cxn modelId="{4B1574AE-4FFA-4953-99E3-C7ACBC580A60}" type="presOf" srcId="{174F0DBF-78E7-4113-AF69-0B02C4FA892F}" destId="{22DB6F83-4BA2-4BC4-80D3-7212466BAA68}" srcOrd="0" destOrd="0" presId="urn:microsoft.com/office/officeart/2005/8/layout/cycle5"/>
    <dgm:cxn modelId="{42D23BB5-C968-4126-A8F3-1035235819E7}" srcId="{95D47E04-0B11-42BA-B40D-C8EFF65AACBE}" destId="{63262925-D821-4D4A-B736-BA8EFEA61ED4}" srcOrd="1" destOrd="0" parTransId="{3E3927B3-3C45-4DA3-84F5-4BACD600A803}" sibTransId="{69BB9C6C-BF78-4080-A1EF-07F0AB01A29B}"/>
    <dgm:cxn modelId="{EAD6D3C1-0A67-4204-B2F6-50FADF1694F4}" type="presOf" srcId="{B4D91C6A-30BA-4161-9082-1A935753344B}" destId="{396F4D34-734F-46DD-ADB1-1DFD6EDEA176}" srcOrd="0" destOrd="0" presId="urn:microsoft.com/office/officeart/2005/8/layout/cycle5"/>
    <dgm:cxn modelId="{7F19DCC8-4804-4239-8421-D48488431C06}" srcId="{95D47E04-0B11-42BA-B40D-C8EFF65AACBE}" destId="{5BD00252-0448-48A2-B777-59F2C72374D4}" srcOrd="0" destOrd="0" parTransId="{C1EB3A6A-687B-4545-B7DE-4F9EE92711DA}" sibTransId="{7CDBD5FB-038A-4376-AFFB-27A895B3E16E}"/>
    <dgm:cxn modelId="{DD4D71DF-E448-4188-9026-FA2F29DBDF4C}" type="presOf" srcId="{CF1E72F2-5F7A-4B47-98D0-4FA423A5A333}" destId="{D1882C81-03C3-40EC-940F-3894F978243F}" srcOrd="0" destOrd="0" presId="urn:microsoft.com/office/officeart/2005/8/layout/cycle5"/>
    <dgm:cxn modelId="{775A35E0-0025-48C7-9510-BBDD2FF5E20C}" type="presOf" srcId="{5BBE9575-867C-45E6-8E86-999B9DE7494E}" destId="{9D853B00-8038-489D-B294-5D99D4E13FC5}" srcOrd="0" destOrd="0" presId="urn:microsoft.com/office/officeart/2005/8/layout/cycle5"/>
    <dgm:cxn modelId="{CBDFA8E9-C147-42F9-AB8B-6A5689225D5D}" srcId="{95D47E04-0B11-42BA-B40D-C8EFF65AACBE}" destId="{B4D91C6A-30BA-4161-9082-1A935753344B}" srcOrd="3" destOrd="0" parTransId="{8699518B-28BB-4FEB-9A2E-D7B92E6DDDF4}" sibTransId="{174F0DBF-78E7-4113-AF69-0B02C4FA892F}"/>
    <dgm:cxn modelId="{B89D0115-C5CA-4DE7-8E4B-3D11894EC74B}" type="presParOf" srcId="{ADBD09AE-EFBE-40D6-960B-BA05A0890D62}" destId="{1723A751-3914-4D95-9681-51426299CEF1}" srcOrd="0" destOrd="0" presId="urn:microsoft.com/office/officeart/2005/8/layout/cycle5"/>
    <dgm:cxn modelId="{351105F9-ADD4-4219-B7C4-9649D013206A}" type="presParOf" srcId="{ADBD09AE-EFBE-40D6-960B-BA05A0890D62}" destId="{4A60CB4F-0D79-4690-B51A-B1B3A5A3292C}" srcOrd="1" destOrd="0" presId="urn:microsoft.com/office/officeart/2005/8/layout/cycle5"/>
    <dgm:cxn modelId="{14FA0C39-B12C-4D4E-9C63-B52CC4E8D824}" type="presParOf" srcId="{ADBD09AE-EFBE-40D6-960B-BA05A0890D62}" destId="{1879A7D4-BBF7-4DA7-87B1-0D8AC1A3C0F5}" srcOrd="2" destOrd="0" presId="urn:microsoft.com/office/officeart/2005/8/layout/cycle5"/>
    <dgm:cxn modelId="{41A71331-78DA-43E2-9CEB-BC2833CD5EB8}" type="presParOf" srcId="{ADBD09AE-EFBE-40D6-960B-BA05A0890D62}" destId="{2AE7A7DF-2D33-4627-8F06-CECDE5FD4B22}" srcOrd="3" destOrd="0" presId="urn:microsoft.com/office/officeart/2005/8/layout/cycle5"/>
    <dgm:cxn modelId="{889D992E-CC71-4489-A7E4-4D4AC6BE8459}" type="presParOf" srcId="{ADBD09AE-EFBE-40D6-960B-BA05A0890D62}" destId="{34D634B9-E06B-4E8B-9B7F-2EF54C3DA3B9}" srcOrd="4" destOrd="0" presId="urn:microsoft.com/office/officeart/2005/8/layout/cycle5"/>
    <dgm:cxn modelId="{AE8FD071-E621-4862-9DF8-05C6D592C7E1}" type="presParOf" srcId="{ADBD09AE-EFBE-40D6-960B-BA05A0890D62}" destId="{076619DF-82CB-4591-9DE9-F194D211A943}" srcOrd="5" destOrd="0" presId="urn:microsoft.com/office/officeart/2005/8/layout/cycle5"/>
    <dgm:cxn modelId="{FC8ED291-6F4E-494A-8344-171C628CC8D6}" type="presParOf" srcId="{ADBD09AE-EFBE-40D6-960B-BA05A0890D62}" destId="{1FADB659-F315-4D77-B36A-FAC1248F5440}" srcOrd="6" destOrd="0" presId="urn:microsoft.com/office/officeart/2005/8/layout/cycle5"/>
    <dgm:cxn modelId="{559A10EC-4B00-4DEE-9843-87B508B92C66}" type="presParOf" srcId="{ADBD09AE-EFBE-40D6-960B-BA05A0890D62}" destId="{7569A00F-A81E-4B5D-9357-58727226423C}" srcOrd="7" destOrd="0" presId="urn:microsoft.com/office/officeart/2005/8/layout/cycle5"/>
    <dgm:cxn modelId="{13822A78-D489-47BE-8144-01C5748045C7}" type="presParOf" srcId="{ADBD09AE-EFBE-40D6-960B-BA05A0890D62}" destId="{D1882C81-03C3-40EC-940F-3894F978243F}" srcOrd="8" destOrd="0" presId="urn:microsoft.com/office/officeart/2005/8/layout/cycle5"/>
    <dgm:cxn modelId="{838A8C37-CBE7-4E97-ABA1-C1A754F5CBCF}" type="presParOf" srcId="{ADBD09AE-EFBE-40D6-960B-BA05A0890D62}" destId="{396F4D34-734F-46DD-ADB1-1DFD6EDEA176}" srcOrd="9" destOrd="0" presId="urn:microsoft.com/office/officeart/2005/8/layout/cycle5"/>
    <dgm:cxn modelId="{90C100CF-4C4A-4AC7-B122-97F39FA76ADD}" type="presParOf" srcId="{ADBD09AE-EFBE-40D6-960B-BA05A0890D62}" destId="{820B873B-7A3D-4EF6-8C08-4390471DCC54}" srcOrd="10" destOrd="0" presId="urn:microsoft.com/office/officeart/2005/8/layout/cycle5"/>
    <dgm:cxn modelId="{8CA3F3DE-0B0D-43B5-AAD9-1F6306E056DE}" type="presParOf" srcId="{ADBD09AE-EFBE-40D6-960B-BA05A0890D62}" destId="{22DB6F83-4BA2-4BC4-80D3-7212466BAA68}" srcOrd="11" destOrd="0" presId="urn:microsoft.com/office/officeart/2005/8/layout/cycle5"/>
    <dgm:cxn modelId="{9D4A9F88-48CC-4E80-BE54-3F4AEFAD021A}" type="presParOf" srcId="{ADBD09AE-EFBE-40D6-960B-BA05A0890D62}" destId="{A53CD8F1-1F83-46B6-8248-4913CAE68A35}" srcOrd="12" destOrd="0" presId="urn:microsoft.com/office/officeart/2005/8/layout/cycle5"/>
    <dgm:cxn modelId="{435B27C9-8A6D-4C30-8700-DEC8A78182C2}" type="presParOf" srcId="{ADBD09AE-EFBE-40D6-960B-BA05A0890D62}" destId="{B5D2C3A9-1849-4320-98D7-13069FE35C78}" srcOrd="13" destOrd="0" presId="urn:microsoft.com/office/officeart/2005/8/layout/cycle5"/>
    <dgm:cxn modelId="{94384FE0-2761-48E1-86C7-DA3DA908EA85}" type="presParOf" srcId="{ADBD09AE-EFBE-40D6-960B-BA05A0890D62}" destId="{9D853B00-8038-489D-B294-5D99D4E13FC5}"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3A751-3914-4D95-9681-51426299CEF1}">
      <dsp:nvSpPr>
        <dsp:cNvPr id="0" name=""/>
        <dsp:cNvSpPr/>
      </dsp:nvSpPr>
      <dsp:spPr>
        <a:xfrm>
          <a:off x="2418893" y="-152229"/>
          <a:ext cx="1621084" cy="116796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baseline="0"/>
            <a:t>CRF completes billing risk assessment for study to determine if CA is needed</a:t>
          </a:r>
        </a:p>
      </dsp:txBody>
      <dsp:txXfrm>
        <a:off x="2475908" y="-95214"/>
        <a:ext cx="1507054" cy="1053931"/>
      </dsp:txXfrm>
    </dsp:sp>
    <dsp:sp modelId="{1879A7D4-BBF7-4DA7-87B1-0D8AC1A3C0F5}">
      <dsp:nvSpPr>
        <dsp:cNvPr id="0" name=""/>
        <dsp:cNvSpPr/>
      </dsp:nvSpPr>
      <dsp:spPr>
        <a:xfrm>
          <a:off x="2102233" y="623551"/>
          <a:ext cx="3287772" cy="3287772"/>
        </a:xfrm>
        <a:custGeom>
          <a:avLst/>
          <a:gdLst/>
          <a:ahLst/>
          <a:cxnLst/>
          <a:rect l="0" t="0" r="0" b="0"/>
          <a:pathLst>
            <a:path>
              <a:moveTo>
                <a:pt x="2133267" y="74533"/>
              </a:moveTo>
              <a:arcTo wR="1643886" hR="1643886" stAng="17239162" swAng="1298376"/>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AE7A7DF-2D33-4627-8F06-CECDE5FD4B22}">
      <dsp:nvSpPr>
        <dsp:cNvPr id="0" name=""/>
        <dsp:cNvSpPr/>
      </dsp:nvSpPr>
      <dsp:spPr>
        <a:xfrm>
          <a:off x="4381495" y="1125104"/>
          <a:ext cx="1545956" cy="133509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Study Documents sent to Huron (Protocol, informed Consent, IDE/IND Number, participating cohorts and/or sub-studies</a:t>
          </a:r>
          <a:r>
            <a:rPr lang="en-US" sz="700" kern="1200" dirty="0"/>
            <a:t>)</a:t>
          </a:r>
        </a:p>
      </dsp:txBody>
      <dsp:txXfrm>
        <a:off x="4446669" y="1190278"/>
        <a:ext cx="1415608" cy="1204746"/>
      </dsp:txXfrm>
    </dsp:sp>
    <dsp:sp modelId="{076619DF-82CB-4591-9DE9-F194D211A943}">
      <dsp:nvSpPr>
        <dsp:cNvPr id="0" name=""/>
        <dsp:cNvSpPr/>
      </dsp:nvSpPr>
      <dsp:spPr>
        <a:xfrm>
          <a:off x="2278605" y="-291697"/>
          <a:ext cx="3287772" cy="3287772"/>
        </a:xfrm>
        <a:custGeom>
          <a:avLst/>
          <a:gdLst/>
          <a:ahLst/>
          <a:cxnLst/>
          <a:rect l="0" t="0" r="0" b="0"/>
          <a:pathLst>
            <a:path>
              <a:moveTo>
                <a:pt x="2780193" y="2831811"/>
              </a:moveTo>
              <a:arcTo wR="1643886" hR="1643886" stAng="2776335" swAng="706664"/>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FADB659-F315-4D77-B36A-FAC1248F5440}">
      <dsp:nvSpPr>
        <dsp:cNvPr id="0" name=""/>
        <dsp:cNvSpPr/>
      </dsp:nvSpPr>
      <dsp:spPr>
        <a:xfrm>
          <a:off x="3529817" y="2802902"/>
          <a:ext cx="1315670" cy="120533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Huron completes initial review, assigns prelim Complexity level and assigns to CA Developer</a:t>
          </a:r>
        </a:p>
      </dsp:txBody>
      <dsp:txXfrm>
        <a:off x="3588657" y="2861742"/>
        <a:ext cx="1197990" cy="1087654"/>
      </dsp:txXfrm>
    </dsp:sp>
    <dsp:sp modelId="{D1882C81-03C3-40EC-940F-3894F978243F}">
      <dsp:nvSpPr>
        <dsp:cNvPr id="0" name=""/>
        <dsp:cNvSpPr/>
      </dsp:nvSpPr>
      <dsp:spPr>
        <a:xfrm>
          <a:off x="1367326" y="486507"/>
          <a:ext cx="3287772" cy="3287772"/>
        </a:xfrm>
        <a:custGeom>
          <a:avLst/>
          <a:gdLst/>
          <a:ahLst/>
          <a:cxnLst/>
          <a:rect l="0" t="0" r="0" b="0"/>
          <a:pathLst>
            <a:path>
              <a:moveTo>
                <a:pt x="2031103" y="3241517"/>
              </a:moveTo>
              <a:arcTo wR="1643886" hR="1643886" stAng="4582558" swAng="868287"/>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96F4D34-734F-46DD-ADB1-1DFD6EDEA176}">
      <dsp:nvSpPr>
        <dsp:cNvPr id="0" name=""/>
        <dsp:cNvSpPr/>
      </dsp:nvSpPr>
      <dsp:spPr>
        <a:xfrm>
          <a:off x="1338433" y="2841766"/>
          <a:ext cx="1511996" cy="109546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Completed CA returned to UTHealth within 10 business days (average is 7 days)</a:t>
          </a:r>
        </a:p>
      </dsp:txBody>
      <dsp:txXfrm>
        <a:off x="1391909" y="2895242"/>
        <a:ext cx="1405044" cy="988513"/>
      </dsp:txXfrm>
    </dsp:sp>
    <dsp:sp modelId="{22DB6F83-4BA2-4BC4-80D3-7212466BAA68}">
      <dsp:nvSpPr>
        <dsp:cNvPr id="0" name=""/>
        <dsp:cNvSpPr/>
      </dsp:nvSpPr>
      <dsp:spPr>
        <a:xfrm>
          <a:off x="1369488" y="251546"/>
          <a:ext cx="3287772" cy="3287772"/>
        </a:xfrm>
        <a:custGeom>
          <a:avLst/>
          <a:gdLst/>
          <a:ahLst/>
          <a:cxnLst/>
          <a:rect l="0" t="0" r="0" b="0"/>
          <a:pathLst>
            <a:path>
              <a:moveTo>
                <a:pt x="223970" y="2472259"/>
              </a:moveTo>
              <a:arcTo wR="1643886" hR="1643886" stAng="8984452" swAng="891061"/>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53CD8F1-1F83-46B6-8248-4913CAE68A35}">
      <dsp:nvSpPr>
        <dsp:cNvPr id="0" name=""/>
        <dsp:cNvSpPr/>
      </dsp:nvSpPr>
      <dsp:spPr>
        <a:xfrm>
          <a:off x="686563" y="1277199"/>
          <a:ext cx="1476744" cy="91839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UTHealth reviews and approves CA</a:t>
          </a:r>
        </a:p>
      </dsp:txBody>
      <dsp:txXfrm>
        <a:off x="731395" y="1322031"/>
        <a:ext cx="1387080" cy="828730"/>
      </dsp:txXfrm>
    </dsp:sp>
    <dsp:sp modelId="{9D853B00-8038-489D-B294-5D99D4E13FC5}">
      <dsp:nvSpPr>
        <dsp:cNvPr id="0" name=""/>
        <dsp:cNvSpPr/>
      </dsp:nvSpPr>
      <dsp:spPr>
        <a:xfrm>
          <a:off x="1292463" y="557356"/>
          <a:ext cx="3287772" cy="3287772"/>
        </a:xfrm>
        <a:custGeom>
          <a:avLst/>
          <a:gdLst/>
          <a:ahLst/>
          <a:cxnLst/>
          <a:rect l="0" t="0" r="0" b="0"/>
          <a:pathLst>
            <a:path>
              <a:moveTo>
                <a:pt x="413816" y="553340"/>
              </a:moveTo>
              <a:arcTo wR="1643886" hR="1643886" stAng="13293558" swAng="1364150"/>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2/10/2021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2/10/2021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2/10/2021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2/10/2021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2/10/2021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3B80-B37A-42CA-A1FA-A7DBCCAF514E}"/>
              </a:ext>
            </a:extLst>
          </p:cNvPr>
          <p:cNvSpPr>
            <a:spLocks noGrp="1"/>
          </p:cNvSpPr>
          <p:nvPr>
            <p:ph type="ctrTitle"/>
          </p:nvPr>
        </p:nvSpPr>
        <p:spPr/>
        <p:txBody>
          <a:bodyPr>
            <a:normAutofit/>
          </a:bodyPr>
          <a:lstStyle/>
          <a:p>
            <a:pPr algn="ctr"/>
            <a:r>
              <a:rPr lang="en-US" sz="8000" dirty="0"/>
              <a:t>AURA</a:t>
            </a:r>
          </a:p>
        </p:txBody>
      </p:sp>
      <p:sp>
        <p:nvSpPr>
          <p:cNvPr id="3" name="Subtitle 2">
            <a:extLst>
              <a:ext uri="{FF2B5EF4-FFF2-40B4-BE49-F238E27FC236}">
                <a16:creationId xmlns:a16="http://schemas.microsoft.com/office/drawing/2014/main" id="{D4796F86-F72F-459E-9DF9-8FE40210AFC6}"/>
              </a:ext>
            </a:extLst>
          </p:cNvPr>
          <p:cNvSpPr>
            <a:spLocks noGrp="1"/>
          </p:cNvSpPr>
          <p:nvPr>
            <p:ph type="subTitle" idx="1"/>
          </p:nvPr>
        </p:nvSpPr>
        <p:spPr>
          <a:xfrm>
            <a:off x="581191" y="2469630"/>
            <a:ext cx="10993546" cy="590321"/>
          </a:xfrm>
        </p:spPr>
        <p:txBody>
          <a:bodyPr>
            <a:normAutofit/>
          </a:bodyPr>
          <a:lstStyle/>
          <a:p>
            <a:pPr algn="ctr"/>
            <a:r>
              <a:rPr lang="en-US" sz="2400" dirty="0"/>
              <a:t>Assembly of university research administrators</a:t>
            </a:r>
          </a:p>
        </p:txBody>
      </p:sp>
      <p:sp>
        <p:nvSpPr>
          <p:cNvPr id="4" name="TextBox 3">
            <a:extLst>
              <a:ext uri="{FF2B5EF4-FFF2-40B4-BE49-F238E27FC236}">
                <a16:creationId xmlns:a16="http://schemas.microsoft.com/office/drawing/2014/main" id="{07363069-8CE6-4E5B-9582-1D9294D1E114}"/>
              </a:ext>
            </a:extLst>
          </p:cNvPr>
          <p:cNvSpPr txBox="1"/>
          <p:nvPr/>
        </p:nvSpPr>
        <p:spPr>
          <a:xfrm>
            <a:off x="2063762" y="4317380"/>
            <a:ext cx="4572000" cy="646331"/>
          </a:xfrm>
          <a:prstGeom prst="rect">
            <a:avLst/>
          </a:prstGeom>
          <a:noFill/>
        </p:spPr>
        <p:txBody>
          <a:bodyPr wrap="square" rtlCol="0">
            <a:spAutoFit/>
          </a:bodyPr>
          <a:lstStyle/>
          <a:p>
            <a:pPr algn="ctr"/>
            <a:r>
              <a:rPr lang="en-US" sz="3600" dirty="0">
                <a:solidFill>
                  <a:schemeClr val="bg1"/>
                </a:solidFill>
              </a:rPr>
              <a:t>February 10, 2021</a:t>
            </a:r>
          </a:p>
        </p:txBody>
      </p:sp>
      <p:pic>
        <p:nvPicPr>
          <p:cNvPr id="8" name="Picture 7">
            <a:extLst>
              <a:ext uri="{FF2B5EF4-FFF2-40B4-BE49-F238E27FC236}">
                <a16:creationId xmlns:a16="http://schemas.microsoft.com/office/drawing/2014/main" id="{2E801FA2-C8DE-47BA-B945-6C600BCBA7D0}"/>
              </a:ext>
            </a:extLst>
          </p:cNvPr>
          <p:cNvPicPr>
            <a:picLocks noChangeAspect="1"/>
          </p:cNvPicPr>
          <p:nvPr/>
        </p:nvPicPr>
        <p:blipFill>
          <a:blip r:embed="rId3"/>
          <a:stretch>
            <a:fillRect/>
          </a:stretch>
        </p:blipFill>
        <p:spPr>
          <a:xfrm>
            <a:off x="8021051" y="3777450"/>
            <a:ext cx="2622600" cy="1726192"/>
          </a:xfrm>
          <a:prstGeom prst="rect">
            <a:avLst/>
          </a:prstGeom>
        </p:spPr>
      </p:pic>
    </p:spTree>
    <p:custDataLst>
      <p:tags r:id="rId1"/>
    </p:custDataLst>
    <p:extLst>
      <p:ext uri="{BB962C8B-B14F-4D97-AF65-F5344CB8AC3E}">
        <p14:creationId xmlns:p14="http://schemas.microsoft.com/office/powerpoint/2010/main" val="2058443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dept/pi assignment  TO SUBMIT ROUTE</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926829" y="2672849"/>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pic>
        <p:nvPicPr>
          <p:cNvPr id="6" name="Picture 5">
            <a:extLst>
              <a:ext uri="{FF2B5EF4-FFF2-40B4-BE49-F238E27FC236}">
                <a16:creationId xmlns:a16="http://schemas.microsoft.com/office/drawing/2014/main" id="{D41932E1-D622-404A-BA43-97E27B6E0CA3}"/>
              </a:ext>
            </a:extLst>
          </p:cNvPr>
          <p:cNvPicPr>
            <a:picLocks noChangeAspect="1"/>
          </p:cNvPicPr>
          <p:nvPr/>
        </p:nvPicPr>
        <p:blipFill>
          <a:blip r:embed="rId3"/>
          <a:stretch>
            <a:fillRect/>
          </a:stretch>
        </p:blipFill>
        <p:spPr>
          <a:xfrm>
            <a:off x="926829" y="92627"/>
            <a:ext cx="10152544" cy="4444181"/>
          </a:xfrm>
          <a:prstGeom prst="rect">
            <a:avLst/>
          </a:prstGeom>
        </p:spPr>
      </p:pic>
      <p:pic>
        <p:nvPicPr>
          <p:cNvPr id="9" name="Picture 8">
            <a:extLst>
              <a:ext uri="{FF2B5EF4-FFF2-40B4-BE49-F238E27FC236}">
                <a16:creationId xmlns:a16="http://schemas.microsoft.com/office/drawing/2014/main" id="{B70997B8-01C0-4C34-81EE-5DE94BC86246}"/>
              </a:ext>
            </a:extLst>
          </p:cNvPr>
          <p:cNvPicPr>
            <a:picLocks noChangeAspect="1"/>
          </p:cNvPicPr>
          <p:nvPr/>
        </p:nvPicPr>
        <p:blipFill>
          <a:blip r:embed="rId4"/>
          <a:stretch>
            <a:fillRect/>
          </a:stretch>
        </p:blipFill>
        <p:spPr>
          <a:xfrm>
            <a:off x="3263317" y="3429000"/>
            <a:ext cx="7220665" cy="3426415"/>
          </a:xfrm>
          <a:prstGeom prst="rect">
            <a:avLst/>
          </a:prstGeom>
        </p:spPr>
      </p:pic>
    </p:spTree>
    <p:custDataLst>
      <p:tags r:id="rId1"/>
    </p:custDataLst>
    <p:extLst>
      <p:ext uri="{BB962C8B-B14F-4D97-AF65-F5344CB8AC3E}">
        <p14:creationId xmlns:p14="http://schemas.microsoft.com/office/powerpoint/2010/main" val="2537008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dept/pi assignment  TO SUBMIT ROUTE</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926829" y="2672849"/>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pic>
        <p:nvPicPr>
          <p:cNvPr id="4" name="Picture 3">
            <a:extLst>
              <a:ext uri="{FF2B5EF4-FFF2-40B4-BE49-F238E27FC236}">
                <a16:creationId xmlns:a16="http://schemas.microsoft.com/office/drawing/2014/main" id="{9DBCE7CD-07D4-4082-9EB7-D89C3D75A070}"/>
              </a:ext>
            </a:extLst>
          </p:cNvPr>
          <p:cNvPicPr>
            <a:picLocks noChangeAspect="1"/>
          </p:cNvPicPr>
          <p:nvPr/>
        </p:nvPicPr>
        <p:blipFill>
          <a:blip r:embed="rId3"/>
          <a:stretch>
            <a:fillRect/>
          </a:stretch>
        </p:blipFill>
        <p:spPr>
          <a:xfrm>
            <a:off x="421533" y="1504194"/>
            <a:ext cx="11189275" cy="5188217"/>
          </a:xfrm>
          <a:prstGeom prst="rect">
            <a:avLst/>
          </a:prstGeom>
        </p:spPr>
      </p:pic>
    </p:spTree>
    <p:custDataLst>
      <p:tags r:id="rId1"/>
    </p:custDataLst>
    <p:extLst>
      <p:ext uri="{BB962C8B-B14F-4D97-AF65-F5344CB8AC3E}">
        <p14:creationId xmlns:p14="http://schemas.microsoft.com/office/powerpoint/2010/main" val="367437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315E-0CB2-4640-8A8D-14D30461EB8E}"/>
              </a:ext>
            </a:extLst>
          </p:cNvPr>
          <p:cNvSpPr>
            <a:spLocks noGrp="1"/>
          </p:cNvSpPr>
          <p:nvPr>
            <p:ph type="title"/>
          </p:nvPr>
        </p:nvSpPr>
        <p:spPr>
          <a:xfrm>
            <a:off x="581192" y="469886"/>
            <a:ext cx="11029616" cy="1013800"/>
          </a:xfrm>
        </p:spPr>
        <p:txBody>
          <a:bodyPr/>
          <a:lstStyle/>
          <a:p>
            <a:r>
              <a:rPr lang="en-US" dirty="0"/>
              <a:t>                START – dept/pi assignment  TO SUBMIT ROUTE</a:t>
            </a:r>
          </a:p>
        </p:txBody>
      </p:sp>
      <p:sp>
        <p:nvSpPr>
          <p:cNvPr id="3" name="Content Placeholder 2">
            <a:extLst>
              <a:ext uri="{FF2B5EF4-FFF2-40B4-BE49-F238E27FC236}">
                <a16:creationId xmlns:a16="http://schemas.microsoft.com/office/drawing/2014/main" id="{CDCDF118-6C74-4EF6-8445-F81F754BD13A}"/>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FBC35537-68D2-4CBF-B997-AC71AFEDEEED}"/>
              </a:ext>
            </a:extLst>
          </p:cNvPr>
          <p:cNvPicPr>
            <a:picLocks noChangeAspect="1"/>
          </p:cNvPicPr>
          <p:nvPr/>
        </p:nvPicPr>
        <p:blipFill>
          <a:blip r:embed="rId3"/>
          <a:stretch>
            <a:fillRect/>
          </a:stretch>
        </p:blipFill>
        <p:spPr>
          <a:xfrm>
            <a:off x="581192" y="1715956"/>
            <a:ext cx="10814987" cy="5210421"/>
          </a:xfrm>
          <a:prstGeom prst="rect">
            <a:avLst/>
          </a:prstGeom>
        </p:spPr>
      </p:pic>
    </p:spTree>
    <p:custDataLst>
      <p:tags r:id="rId1"/>
    </p:custDataLst>
    <p:extLst>
      <p:ext uri="{BB962C8B-B14F-4D97-AF65-F5344CB8AC3E}">
        <p14:creationId xmlns:p14="http://schemas.microsoft.com/office/powerpoint/2010/main" val="2875987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AFTER the FACT ROUTE</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926829" y="2741492"/>
            <a:ext cx="10338341" cy="3678303"/>
          </a:xfrm>
        </p:spPr>
        <p:txBody>
          <a:bodyPr>
            <a:normAutofit lnSpcReduction="10000"/>
          </a:bodyPr>
          <a:lstStyle/>
          <a:p>
            <a:pPr marL="0" lvl="0" indent="0">
              <a:buNone/>
            </a:pPr>
            <a:r>
              <a:rPr lang="en-US" sz="3200" dirty="0"/>
              <a:t>After the Fact Route : Updated to land directly in “Submitted” rather than “Agreement in Negotiation”</a:t>
            </a:r>
          </a:p>
          <a:p>
            <a:pPr marL="0" lvl="0" indent="0">
              <a:buNone/>
            </a:pPr>
            <a:endParaRPr lang="en-US" sz="3200" dirty="0"/>
          </a:p>
          <a:p>
            <a:pPr marL="0" lvl="0" indent="0">
              <a:buNone/>
            </a:pPr>
            <a:r>
              <a:rPr lang="en-US" sz="3200" dirty="0"/>
              <a:t>If an award is being made as well as a proposal needs to be reviewed, please make sure to follow up with action item needed (agreement linked for negotiation, NOA, RCOIs, approvals attached)</a:t>
            </a:r>
          </a:p>
          <a:p>
            <a:pPr marL="0" lvl="0" indent="0" algn="ctr">
              <a:buNone/>
            </a:pPr>
            <a:endParaRPr lang="en-US" sz="3900" dirty="0"/>
          </a:p>
          <a:p>
            <a:pPr marL="0" lvl="0" indent="0">
              <a:buNone/>
            </a:pPr>
            <a:endParaRPr lang="en-US" sz="2400" dirty="0"/>
          </a:p>
          <a:p>
            <a:pPr marL="0" lvl="0" indent="0">
              <a:buNone/>
            </a:pPr>
            <a:endParaRPr lang="en-US" sz="2400" dirty="0"/>
          </a:p>
        </p:txBody>
      </p:sp>
    </p:spTree>
    <p:custDataLst>
      <p:tags r:id="rId1"/>
    </p:custDataLst>
    <p:extLst>
      <p:ext uri="{BB962C8B-B14F-4D97-AF65-F5344CB8AC3E}">
        <p14:creationId xmlns:p14="http://schemas.microsoft.com/office/powerpoint/2010/main" val="3877754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scheduled system upgrade</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
        <p:nvSpPr>
          <p:cNvPr id="4" name="TextBox 3">
            <a:extLst>
              <a:ext uri="{FF2B5EF4-FFF2-40B4-BE49-F238E27FC236}">
                <a16:creationId xmlns:a16="http://schemas.microsoft.com/office/drawing/2014/main" id="{2D5F87C8-CE78-47B0-8AC3-86FD0ABA5EAA}"/>
              </a:ext>
            </a:extLst>
          </p:cNvPr>
          <p:cNvSpPr txBox="1"/>
          <p:nvPr/>
        </p:nvSpPr>
        <p:spPr>
          <a:xfrm>
            <a:off x="822121" y="2000860"/>
            <a:ext cx="10895219" cy="4185761"/>
          </a:xfrm>
          <a:prstGeom prst="rect">
            <a:avLst/>
          </a:prstGeom>
          <a:noFill/>
        </p:spPr>
        <p:txBody>
          <a:bodyPr wrap="square" rtlCol="0">
            <a:spAutoFit/>
          </a:bodyPr>
          <a:lstStyle/>
          <a:p>
            <a:r>
              <a:rPr lang="en-US" sz="2800" b="1" dirty="0"/>
              <a:t>START system upgrade to newest version </a:t>
            </a:r>
          </a:p>
          <a:p>
            <a:endParaRPr lang="en-US" sz="2800" dirty="0"/>
          </a:p>
          <a:p>
            <a:pPr marL="457200" indent="-457200">
              <a:buFont typeface="Arial" panose="020B0604020202020204" pitchFamily="34" charset="0"/>
              <a:buChar char="•"/>
            </a:pPr>
            <a:r>
              <a:rPr lang="en-US" sz="2400" dirty="0"/>
              <a:t>Scheduled for March 15, 2021 – May 17, 2021</a:t>
            </a:r>
          </a:p>
          <a:p>
            <a:endParaRPr lang="en-US" sz="2400" dirty="0"/>
          </a:p>
          <a:p>
            <a:pPr marL="342900" indent="-342900">
              <a:buFont typeface="Arial" panose="020B0604020202020204" pitchFamily="34" charset="0"/>
              <a:buChar char="•"/>
            </a:pPr>
            <a:r>
              <a:rPr lang="en-US" sz="2400" dirty="0"/>
              <a:t>	Transparent to end-users until move to production on May 17, 2021</a:t>
            </a:r>
          </a:p>
          <a:p>
            <a:endParaRPr lang="en-US" sz="2400" dirty="0"/>
          </a:p>
          <a:p>
            <a:pPr marL="1257300" lvl="2" indent="-342900">
              <a:buFont typeface="Arial" panose="020B0604020202020204" pitchFamily="34" charset="0"/>
              <a:buChar char="•"/>
            </a:pPr>
            <a:r>
              <a:rPr lang="en-US" sz="2400" dirty="0"/>
              <a:t>Achieve better system stability </a:t>
            </a:r>
          </a:p>
          <a:p>
            <a:pPr marL="1257300" lvl="2" indent="-342900">
              <a:buFont typeface="Arial" panose="020B0604020202020204" pitchFamily="34" charset="0"/>
              <a:buChar char="•"/>
            </a:pPr>
            <a:r>
              <a:rPr lang="en-US" sz="2400" dirty="0"/>
              <a:t>Correct several issues/errors</a:t>
            </a:r>
          </a:p>
          <a:p>
            <a:pPr marL="1257300" lvl="2" indent="-342900">
              <a:buFont typeface="Arial" panose="020B0604020202020204" pitchFamily="34" charset="0"/>
              <a:buChar char="•"/>
            </a:pPr>
            <a:r>
              <a:rPr lang="en-US" sz="2400" dirty="0"/>
              <a:t>Add new features</a:t>
            </a:r>
          </a:p>
          <a:p>
            <a:endParaRPr lang="en-US" dirty="0"/>
          </a:p>
          <a:p>
            <a:pPr marL="285750" indent="-285750">
              <a:buFont typeface="Arial" panose="020B0604020202020204" pitchFamily="34" charset="0"/>
              <a:buChar char="•"/>
            </a:pPr>
            <a:r>
              <a:rPr lang="en-US" sz="2400" dirty="0"/>
              <a:t>Updated User Guides will be added to SPA website with crosswalk of changes</a:t>
            </a:r>
          </a:p>
        </p:txBody>
      </p:sp>
    </p:spTree>
    <p:custDataLst>
      <p:tags r:id="rId1"/>
    </p:custDataLst>
    <p:extLst>
      <p:ext uri="{BB962C8B-B14F-4D97-AF65-F5344CB8AC3E}">
        <p14:creationId xmlns:p14="http://schemas.microsoft.com/office/powerpoint/2010/main" val="4260091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
        <p:nvSpPr>
          <p:cNvPr id="4" name="TextBox 3">
            <a:extLst>
              <a:ext uri="{FF2B5EF4-FFF2-40B4-BE49-F238E27FC236}">
                <a16:creationId xmlns:a16="http://schemas.microsoft.com/office/drawing/2014/main" id="{2D5F87C8-CE78-47B0-8AC3-86FD0ABA5EAA}"/>
              </a:ext>
            </a:extLst>
          </p:cNvPr>
          <p:cNvSpPr txBox="1"/>
          <p:nvPr/>
        </p:nvSpPr>
        <p:spPr>
          <a:xfrm>
            <a:off x="822121" y="2464389"/>
            <a:ext cx="10895219" cy="2677656"/>
          </a:xfrm>
          <a:prstGeom prst="rect">
            <a:avLst/>
          </a:prstGeom>
          <a:noFill/>
        </p:spPr>
        <p:txBody>
          <a:bodyPr wrap="square" rtlCol="0">
            <a:spAutoFit/>
          </a:bodyPr>
          <a:lstStyle/>
          <a:p>
            <a:r>
              <a:rPr lang="en-US" sz="2800" b="1" dirty="0"/>
              <a:t>UTHealth has contracted with Huron Consulting Group to complete Coverage Analyses:                  </a:t>
            </a:r>
          </a:p>
          <a:p>
            <a:endParaRPr lang="en-US" sz="2800" b="1" dirty="0"/>
          </a:p>
          <a:p>
            <a:r>
              <a:rPr lang="en-US" sz="2800" b="1" dirty="0"/>
              <a:t> </a:t>
            </a:r>
            <a:r>
              <a:rPr lang="en-US" sz="2800" dirty="0"/>
              <a:t>- Loss of staff/expertise</a:t>
            </a:r>
          </a:p>
          <a:p>
            <a:r>
              <a:rPr lang="en-US" sz="2800" b="1" dirty="0"/>
              <a:t> - </a:t>
            </a:r>
            <a:r>
              <a:rPr lang="en-US" sz="2800" dirty="0"/>
              <a:t>turnaround time</a:t>
            </a:r>
          </a:p>
          <a:p>
            <a:r>
              <a:rPr lang="en-US" sz="2800" dirty="0"/>
              <a:t> - workload shift from study staff and SPA to Huron                                                        </a:t>
            </a:r>
          </a:p>
        </p:txBody>
      </p:sp>
    </p:spTree>
    <p:custDataLst>
      <p:tags r:id="rId1"/>
    </p:custDataLst>
    <p:extLst>
      <p:ext uri="{BB962C8B-B14F-4D97-AF65-F5344CB8AC3E}">
        <p14:creationId xmlns:p14="http://schemas.microsoft.com/office/powerpoint/2010/main" val="3308217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
        <p:nvSpPr>
          <p:cNvPr id="4" name="TextBox 3">
            <a:extLst>
              <a:ext uri="{FF2B5EF4-FFF2-40B4-BE49-F238E27FC236}">
                <a16:creationId xmlns:a16="http://schemas.microsoft.com/office/drawing/2014/main" id="{2D5F87C8-CE78-47B0-8AC3-86FD0ABA5EAA}"/>
              </a:ext>
            </a:extLst>
          </p:cNvPr>
          <p:cNvSpPr txBox="1"/>
          <p:nvPr/>
        </p:nvSpPr>
        <p:spPr>
          <a:xfrm>
            <a:off x="822121" y="2464389"/>
            <a:ext cx="10895219" cy="2677656"/>
          </a:xfrm>
          <a:prstGeom prst="rect">
            <a:avLst/>
          </a:prstGeom>
          <a:noFill/>
        </p:spPr>
        <p:txBody>
          <a:bodyPr wrap="square" rtlCol="0">
            <a:spAutoFit/>
          </a:bodyPr>
          <a:lstStyle/>
          <a:p>
            <a:r>
              <a:rPr lang="en-US" sz="2800" b="1" dirty="0"/>
              <a:t>UTHealth has contracted with Huron Consulting Group to complete Coverage Analyses:                  </a:t>
            </a:r>
          </a:p>
          <a:p>
            <a:endParaRPr lang="en-US" sz="2800" b="1" dirty="0"/>
          </a:p>
          <a:p>
            <a:r>
              <a:rPr lang="en-US" sz="2800" b="1" dirty="0"/>
              <a:t> </a:t>
            </a:r>
            <a:r>
              <a:rPr lang="en-US" sz="2800" dirty="0"/>
              <a:t>- Loss of staff/expertise</a:t>
            </a:r>
          </a:p>
          <a:p>
            <a:r>
              <a:rPr lang="en-US" sz="2800" b="1" dirty="0"/>
              <a:t> - </a:t>
            </a:r>
            <a:r>
              <a:rPr lang="en-US" sz="2800" dirty="0"/>
              <a:t>turnaround time</a:t>
            </a:r>
          </a:p>
          <a:p>
            <a:r>
              <a:rPr lang="en-US" sz="2800" dirty="0"/>
              <a:t> - workload shift from study staff and SPA to Huron                                                        </a:t>
            </a:r>
          </a:p>
        </p:txBody>
      </p:sp>
    </p:spTree>
    <p:custDataLst>
      <p:tags r:id="rId1"/>
    </p:custDataLst>
    <p:extLst>
      <p:ext uri="{BB962C8B-B14F-4D97-AF65-F5344CB8AC3E}">
        <p14:creationId xmlns:p14="http://schemas.microsoft.com/office/powerpoint/2010/main" val="2613251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
        <p:nvSpPr>
          <p:cNvPr id="8" name="TextBox 7">
            <a:extLst>
              <a:ext uri="{FF2B5EF4-FFF2-40B4-BE49-F238E27FC236}">
                <a16:creationId xmlns:a16="http://schemas.microsoft.com/office/drawing/2014/main" id="{6D53EE72-0F0E-4F80-B0FC-27AFBD11A4F2}"/>
              </a:ext>
            </a:extLst>
          </p:cNvPr>
          <p:cNvSpPr txBox="1"/>
          <p:nvPr/>
        </p:nvSpPr>
        <p:spPr>
          <a:xfrm>
            <a:off x="648304" y="2127612"/>
            <a:ext cx="10962504" cy="4154984"/>
          </a:xfrm>
          <a:prstGeom prst="rect">
            <a:avLst/>
          </a:prstGeom>
          <a:noFill/>
        </p:spPr>
        <p:txBody>
          <a:bodyPr wrap="square" rtlCol="0">
            <a:spAutoFit/>
          </a:bodyPr>
          <a:lstStyle/>
          <a:p>
            <a:r>
              <a:rPr lang="en-US" sz="2400" dirty="0"/>
              <a:t>CA’s for </a:t>
            </a:r>
            <a:r>
              <a:rPr lang="en-US" sz="2400" u="sng" dirty="0"/>
              <a:t>industry sponsored </a:t>
            </a:r>
            <a:r>
              <a:rPr lang="en-US" sz="2400" dirty="0"/>
              <a:t>clinical trials will </a:t>
            </a:r>
            <a:r>
              <a:rPr lang="en-US" sz="2400" u="sng" dirty="0"/>
              <a:t>permanentl</a:t>
            </a:r>
            <a:r>
              <a:rPr lang="en-US" sz="2400" dirty="0"/>
              <a:t>y transition to Huron</a:t>
            </a:r>
          </a:p>
          <a:p>
            <a:endParaRPr lang="en-US" sz="2400" dirty="0"/>
          </a:p>
          <a:p>
            <a:pPr marL="342900" indent="-342900">
              <a:buFont typeface="Arial" panose="020B0604020202020204" pitchFamily="34" charset="0"/>
              <a:buChar char="•"/>
            </a:pPr>
            <a:r>
              <a:rPr lang="en-US" sz="2400" dirty="0"/>
              <a:t>Departments must now budget CA fees into start-up costs </a:t>
            </a:r>
          </a:p>
          <a:p>
            <a:pPr marL="800100" lvl="1" indent="-342900">
              <a:buFont typeface="Arial" panose="020B0604020202020204" pitchFamily="34" charset="0"/>
              <a:buChar char="•"/>
            </a:pPr>
            <a:r>
              <a:rPr lang="en-US" sz="2400" dirty="0"/>
              <a:t>Mandatory for all Industry CAs initiated in START after 2/28/21 </a:t>
            </a:r>
          </a:p>
          <a:p>
            <a:r>
              <a:rPr lang="en-US" sz="2400" dirty="0"/>
              <a:t> </a:t>
            </a:r>
          </a:p>
          <a:p>
            <a:pPr marL="342900" indent="-342900">
              <a:buFont typeface="Arial" panose="020B0604020202020204" pitchFamily="34" charset="0"/>
              <a:buChar char="•"/>
            </a:pPr>
            <a:r>
              <a:rPr lang="en-US" sz="2400" dirty="0"/>
              <a:t>Department study staff no longer required to complete the CA</a:t>
            </a:r>
          </a:p>
          <a:p>
            <a:endParaRPr lang="en-US" sz="2400" dirty="0"/>
          </a:p>
          <a:p>
            <a:pPr marL="342900" indent="-342900">
              <a:buFont typeface="Arial" panose="020B0604020202020204" pitchFamily="34" charset="0"/>
              <a:buChar char="•"/>
            </a:pPr>
            <a:r>
              <a:rPr lang="en-US" sz="2400" dirty="0"/>
              <a:t>“CA assigned to Huron” is now a status in START</a:t>
            </a:r>
          </a:p>
          <a:p>
            <a:endParaRPr lang="en-US" sz="2400" dirty="0"/>
          </a:p>
          <a:p>
            <a:pPr marL="342900" indent="-342900">
              <a:buFont typeface="Arial" panose="020B0604020202020204" pitchFamily="34" charset="0"/>
              <a:buChar char="•"/>
            </a:pPr>
            <a:r>
              <a:rPr lang="en-US" sz="2400" dirty="0"/>
              <a:t>Fees will be charged to studies monthly via journal entry </a:t>
            </a:r>
          </a:p>
          <a:p>
            <a:pPr marL="800100" lvl="1" indent="-342900">
              <a:buFont typeface="Arial" panose="020B0604020202020204" pitchFamily="34" charset="0"/>
              <a:buChar char="•"/>
            </a:pPr>
            <a:r>
              <a:rPr lang="en-US" sz="2400" dirty="0"/>
              <a:t>Fee will be split between direct and indirect costs</a:t>
            </a:r>
          </a:p>
        </p:txBody>
      </p:sp>
    </p:spTree>
    <p:custDataLst>
      <p:tags r:id="rId1"/>
    </p:custDataLst>
    <p:extLst>
      <p:ext uri="{BB962C8B-B14F-4D97-AF65-F5344CB8AC3E}">
        <p14:creationId xmlns:p14="http://schemas.microsoft.com/office/powerpoint/2010/main" val="50021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581192" y="2204708"/>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
        <p:nvSpPr>
          <p:cNvPr id="4" name="TextBox 3">
            <a:extLst>
              <a:ext uri="{FF2B5EF4-FFF2-40B4-BE49-F238E27FC236}">
                <a16:creationId xmlns:a16="http://schemas.microsoft.com/office/drawing/2014/main" id="{EA80901C-38A2-48A1-9454-09AA43BE71C1}"/>
              </a:ext>
            </a:extLst>
          </p:cNvPr>
          <p:cNvSpPr txBox="1"/>
          <p:nvPr/>
        </p:nvSpPr>
        <p:spPr>
          <a:xfrm>
            <a:off x="726823" y="2204708"/>
            <a:ext cx="10738353" cy="2954655"/>
          </a:xfrm>
          <a:prstGeom prst="rect">
            <a:avLst/>
          </a:prstGeom>
          <a:noFill/>
        </p:spPr>
        <p:txBody>
          <a:bodyPr wrap="square" rtlCol="0">
            <a:spAutoFit/>
          </a:bodyPr>
          <a:lstStyle/>
          <a:p>
            <a:r>
              <a:rPr lang="en-US" sz="2400" dirty="0"/>
              <a:t>Most non-industry CA’s will be sent to Huron until SPA CRFA team is re-staffed and trained:</a:t>
            </a:r>
          </a:p>
          <a:p>
            <a:pPr marL="342900" indent="-342900">
              <a:buFont typeface="Arial" panose="020B0604020202020204" pitchFamily="34" charset="0"/>
              <a:buChar char="•"/>
            </a:pPr>
            <a:r>
              <a:rPr lang="en-US" sz="2400" dirty="0"/>
              <a:t>3 – 6 months</a:t>
            </a:r>
          </a:p>
          <a:p>
            <a:endParaRPr lang="en-US" sz="2400" dirty="0"/>
          </a:p>
          <a:p>
            <a:r>
              <a:rPr lang="en-US" sz="2400" dirty="0"/>
              <a:t>SPA will cover all fees for industry studies for CAs created in START through 2/28/21</a:t>
            </a:r>
          </a:p>
          <a:p>
            <a:endParaRPr lang="en-US" sz="2400" dirty="0"/>
          </a:p>
          <a:p>
            <a:r>
              <a:rPr lang="en-US" sz="2400" dirty="0"/>
              <a:t>SPA will cover all fees for non-industry/investigator initiated studies through 8/31/21</a:t>
            </a:r>
            <a:endParaRPr lang="en-US" dirty="0"/>
          </a:p>
          <a:p>
            <a:r>
              <a:rPr lang="en-US" dirty="0"/>
              <a:t> </a:t>
            </a:r>
          </a:p>
        </p:txBody>
      </p:sp>
    </p:spTree>
    <p:custDataLst>
      <p:tags r:id="rId1"/>
    </p:custDataLst>
    <p:extLst>
      <p:ext uri="{BB962C8B-B14F-4D97-AF65-F5344CB8AC3E}">
        <p14:creationId xmlns:p14="http://schemas.microsoft.com/office/powerpoint/2010/main" val="1689299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11" name="TextBox 10">
            <a:extLst>
              <a:ext uri="{FF2B5EF4-FFF2-40B4-BE49-F238E27FC236}">
                <a16:creationId xmlns:a16="http://schemas.microsoft.com/office/drawing/2014/main" id="{C1D30B43-8EE2-4949-8039-28560C90F809}"/>
              </a:ext>
            </a:extLst>
          </p:cNvPr>
          <p:cNvSpPr txBox="1"/>
          <p:nvPr/>
        </p:nvSpPr>
        <p:spPr>
          <a:xfrm>
            <a:off x="2493646" y="5270935"/>
            <a:ext cx="8424786" cy="1107996"/>
          </a:xfrm>
          <a:prstGeom prst="rect">
            <a:avLst/>
          </a:prstGeom>
          <a:noFill/>
        </p:spPr>
        <p:txBody>
          <a:bodyPr wrap="square" rtlCol="0">
            <a:spAutoFit/>
          </a:bodyPr>
          <a:lstStyle/>
          <a:p>
            <a:r>
              <a:rPr lang="en-US" sz="2400" dirty="0"/>
              <a:t>Sponsors are used to seeing/paying these fees</a:t>
            </a:r>
          </a:p>
          <a:p>
            <a:endParaRPr lang="en-US" sz="2400" dirty="0"/>
          </a:p>
          <a:p>
            <a:pPr marL="285750" indent="58738">
              <a:buFont typeface="Arial" panose="020B0604020202020204" pitchFamily="34" charset="0"/>
              <a:buChar char="•"/>
            </a:pPr>
            <a:endParaRPr lang="en-US" dirty="0"/>
          </a:p>
        </p:txBody>
      </p:sp>
      <p:graphicFrame>
        <p:nvGraphicFramePr>
          <p:cNvPr id="13" name="Table 12">
            <a:extLst>
              <a:ext uri="{FF2B5EF4-FFF2-40B4-BE49-F238E27FC236}">
                <a16:creationId xmlns:a16="http://schemas.microsoft.com/office/drawing/2014/main" id="{2DEAC171-005D-4A47-B974-5259A54CC77E}"/>
              </a:ext>
            </a:extLst>
          </p:cNvPr>
          <p:cNvGraphicFramePr>
            <a:graphicFrameLocks noGrp="1"/>
          </p:cNvGraphicFramePr>
          <p:nvPr>
            <p:extLst>
              <p:ext uri="{D42A27DB-BD31-4B8C-83A1-F6EECF244321}">
                <p14:modId xmlns:p14="http://schemas.microsoft.com/office/powerpoint/2010/main" val="3879936949"/>
              </p:ext>
            </p:extLst>
          </p:nvPr>
        </p:nvGraphicFramePr>
        <p:xfrm>
          <a:off x="1622192" y="2359073"/>
          <a:ext cx="8585651" cy="2691439"/>
        </p:xfrm>
        <a:graphic>
          <a:graphicData uri="http://schemas.openxmlformats.org/drawingml/2006/table">
            <a:tbl>
              <a:tblPr firstRow="1" firstCol="1" bandRow="1">
                <a:tableStyleId>{5C22544A-7EE6-4342-B048-85BDC9FD1C3A}</a:tableStyleId>
              </a:tblPr>
              <a:tblGrid>
                <a:gridCol w="3245471">
                  <a:extLst>
                    <a:ext uri="{9D8B030D-6E8A-4147-A177-3AD203B41FA5}">
                      <a16:colId xmlns:a16="http://schemas.microsoft.com/office/drawing/2014/main" val="2877508256"/>
                    </a:ext>
                  </a:extLst>
                </a:gridCol>
                <a:gridCol w="1909101">
                  <a:extLst>
                    <a:ext uri="{9D8B030D-6E8A-4147-A177-3AD203B41FA5}">
                      <a16:colId xmlns:a16="http://schemas.microsoft.com/office/drawing/2014/main" val="998056045"/>
                    </a:ext>
                  </a:extLst>
                </a:gridCol>
                <a:gridCol w="1527281">
                  <a:extLst>
                    <a:ext uri="{9D8B030D-6E8A-4147-A177-3AD203B41FA5}">
                      <a16:colId xmlns:a16="http://schemas.microsoft.com/office/drawing/2014/main" val="2017923910"/>
                    </a:ext>
                  </a:extLst>
                </a:gridCol>
                <a:gridCol w="1903798">
                  <a:extLst>
                    <a:ext uri="{9D8B030D-6E8A-4147-A177-3AD203B41FA5}">
                      <a16:colId xmlns:a16="http://schemas.microsoft.com/office/drawing/2014/main" val="3577197531"/>
                    </a:ext>
                  </a:extLst>
                </a:gridCol>
              </a:tblGrid>
              <a:tr h="255802">
                <a:tc gridSpan="4">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5754946"/>
                  </a:ext>
                </a:extLst>
              </a:tr>
              <a:tr h="273338">
                <a:tc gridSpan="4">
                  <a:txBody>
                    <a:bodyPr/>
                    <a:lstStyle/>
                    <a:p>
                      <a:pPr marL="0" marR="0" algn="ctr">
                        <a:lnSpc>
                          <a:spcPct val="107000"/>
                        </a:lnSpc>
                        <a:spcBef>
                          <a:spcPts val="200"/>
                        </a:spcBef>
                        <a:spcAft>
                          <a:spcPts val="0"/>
                        </a:spcAft>
                      </a:pPr>
                      <a:r>
                        <a:rPr lang="en-US" sz="1100">
                          <a:effectLst/>
                        </a:rPr>
                        <a:t>Initial – Industry</a:t>
                      </a:r>
                      <a:endParaRPr lang="en-US" sz="1100" b="1">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0186025"/>
                  </a:ext>
                </a:extLst>
              </a:tr>
              <a:tr h="273338">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Direct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Indirect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8220025"/>
                  </a:ext>
                </a:extLst>
              </a:tr>
              <a:tr h="273338">
                <a:tc>
                  <a:txBody>
                    <a:bodyPr/>
                    <a:lstStyle/>
                    <a:p>
                      <a:pPr marL="0" marR="0">
                        <a:lnSpc>
                          <a:spcPct val="107000"/>
                        </a:lnSpc>
                        <a:spcBef>
                          <a:spcPts val="0"/>
                        </a:spcBef>
                        <a:spcAft>
                          <a:spcPts val="0"/>
                        </a:spcAft>
                      </a:pPr>
                      <a:r>
                        <a:rPr lang="en-US" sz="1100">
                          <a:effectLst/>
                        </a:rPr>
                        <a:t>Low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$ 1,100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330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$ 1,430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3439530"/>
                  </a:ext>
                </a:extLst>
              </a:tr>
              <a:tr h="280660">
                <a:tc>
                  <a:txBody>
                    <a:bodyPr/>
                    <a:lstStyle/>
                    <a:p>
                      <a:pPr marL="0" marR="0">
                        <a:lnSpc>
                          <a:spcPct val="107000"/>
                        </a:lnSpc>
                        <a:spcBef>
                          <a:spcPts val="0"/>
                        </a:spcBef>
                        <a:spcAft>
                          <a:spcPts val="0"/>
                        </a:spcAft>
                      </a:pPr>
                      <a:r>
                        <a:rPr lang="en-US" sz="1100">
                          <a:effectLst/>
                        </a:rPr>
                        <a:t>Medium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$ 2,200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660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$ 2,860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6944567"/>
                  </a:ext>
                </a:extLst>
              </a:tr>
              <a:tr h="273338">
                <a:tc>
                  <a:txBody>
                    <a:bodyPr/>
                    <a:lstStyle/>
                    <a:p>
                      <a:pPr marL="0" marR="0">
                        <a:lnSpc>
                          <a:spcPct val="107000"/>
                        </a:lnSpc>
                        <a:spcBef>
                          <a:spcPts val="0"/>
                        </a:spcBef>
                        <a:spcAft>
                          <a:spcPts val="0"/>
                        </a:spcAft>
                      </a:pPr>
                      <a:r>
                        <a:rPr lang="en-US" sz="1100">
                          <a:effectLst/>
                        </a:rPr>
                        <a:t>High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$ 2,800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840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$ 3,640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9068022"/>
                  </a:ext>
                </a:extLst>
              </a:tr>
              <a:tr h="241611">
                <a:tc gridSpan="4">
                  <a:txBody>
                    <a:bodyPr/>
                    <a:lstStyle/>
                    <a:p>
                      <a:pPr marL="0" marR="0" algn="ctr">
                        <a:lnSpc>
                          <a:spcPct val="107000"/>
                        </a:lnSpc>
                        <a:spcBef>
                          <a:spcPts val="200"/>
                        </a:spcBef>
                        <a:spcAft>
                          <a:spcPts val="0"/>
                        </a:spcAft>
                      </a:pPr>
                      <a:r>
                        <a:rPr lang="en-US" sz="1100">
                          <a:effectLst/>
                        </a:rPr>
                        <a:t>Amendments – Industry</a:t>
                      </a:r>
                      <a:endParaRPr lang="en-US" sz="1100" b="1">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8808083"/>
                  </a:ext>
                </a:extLst>
              </a:tr>
              <a:tr h="273338">
                <a:tc>
                  <a:txBody>
                    <a:bodyPr/>
                    <a:lstStyle/>
                    <a:p>
                      <a:pPr marL="0" marR="0">
                        <a:lnSpc>
                          <a:spcPct val="107000"/>
                        </a:lnSpc>
                        <a:spcBef>
                          <a:spcPts val="0"/>
                        </a:spcBef>
                        <a:spcAft>
                          <a:spcPts val="0"/>
                        </a:spcAft>
                      </a:pPr>
                      <a:r>
                        <a:rPr lang="en-US" sz="1100">
                          <a:effectLst/>
                        </a:rPr>
                        <a:t>Low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180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780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966025"/>
                  </a:ext>
                </a:extLst>
              </a:tr>
              <a:tr h="273338">
                <a:tc>
                  <a:txBody>
                    <a:bodyPr/>
                    <a:lstStyle/>
                    <a:p>
                      <a:pPr marL="0" marR="0">
                        <a:lnSpc>
                          <a:spcPct val="107000"/>
                        </a:lnSpc>
                        <a:spcBef>
                          <a:spcPts val="0"/>
                        </a:spcBef>
                        <a:spcAft>
                          <a:spcPts val="0"/>
                        </a:spcAft>
                      </a:pPr>
                      <a:r>
                        <a:rPr lang="en-US" sz="1100">
                          <a:effectLst/>
                        </a:rPr>
                        <a:t>Medium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240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$ 1,040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0031016"/>
                  </a:ext>
                </a:extLst>
              </a:tr>
              <a:tr h="273338">
                <a:tc>
                  <a:txBody>
                    <a:bodyPr/>
                    <a:lstStyle/>
                    <a:p>
                      <a:pPr marL="0" marR="0">
                        <a:lnSpc>
                          <a:spcPct val="107000"/>
                        </a:lnSpc>
                        <a:spcBef>
                          <a:spcPts val="0"/>
                        </a:spcBef>
                        <a:spcAft>
                          <a:spcPts val="0"/>
                        </a:spcAft>
                      </a:pPr>
                      <a:r>
                        <a:rPr lang="en-US" sz="1100">
                          <a:effectLst/>
                        </a:rPr>
                        <a:t>High Complexity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  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rPr>
                        <a:t>$ 1,300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368948"/>
                  </a:ext>
                </a:extLst>
              </a:tr>
            </a:tbl>
          </a:graphicData>
        </a:graphic>
      </p:graphicFrame>
    </p:spTree>
    <p:custDataLst>
      <p:tags r:id="rId1"/>
    </p:custDataLst>
    <p:extLst>
      <p:ext uri="{BB962C8B-B14F-4D97-AF65-F5344CB8AC3E}">
        <p14:creationId xmlns:p14="http://schemas.microsoft.com/office/powerpoint/2010/main" val="9661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Agenda</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69629" y="1899630"/>
            <a:ext cx="11252742" cy="3678303"/>
          </a:xfrm>
        </p:spPr>
        <p:txBody>
          <a:bodyPr>
            <a:normAutofit/>
          </a:bodyPr>
          <a:lstStyle/>
          <a:p>
            <a:pPr lvl="0"/>
            <a:r>
              <a:rPr lang="en-US" sz="2400" dirty="0"/>
              <a:t>New Staff Introductions 														K. Kreidler	</a:t>
            </a:r>
          </a:p>
          <a:p>
            <a:pPr lvl="0"/>
            <a:r>
              <a:rPr lang="en-US" sz="2400" dirty="0"/>
              <a:t>START - Proposal Routing Changes and PI Approval/Certification			C. Martinez</a:t>
            </a:r>
          </a:p>
          <a:p>
            <a:pPr lvl="0"/>
            <a:r>
              <a:rPr lang="en-US" sz="2400" dirty="0"/>
              <a:t>START – Assignment to Dept/PI to Update Submission Status 				V.  Bomben</a:t>
            </a:r>
          </a:p>
          <a:p>
            <a:pPr lvl="0"/>
            <a:r>
              <a:rPr lang="en-US" sz="2400" dirty="0"/>
              <a:t>START – Scheduled System Upgrade											K. Kreidler</a:t>
            </a:r>
          </a:p>
          <a:p>
            <a:pPr lvl="0"/>
            <a:r>
              <a:rPr lang="en-US" sz="2400" dirty="0"/>
              <a:t>Coverage Analyses – Outsourcing and Fees									K.  Parks</a:t>
            </a:r>
          </a:p>
          <a:p>
            <a:pPr lvl="0"/>
            <a:r>
              <a:rPr lang="en-US" sz="2400" dirty="0"/>
              <a:t>Clinical Trial Budget Review and Approval										K.  Kreidler</a:t>
            </a:r>
          </a:p>
          <a:p>
            <a:pPr lvl="0"/>
            <a:r>
              <a:rPr lang="en-US" sz="2400" dirty="0"/>
              <a:t>90 Day Cost Transfers and Effort Certification								V.  Briscoe</a:t>
            </a:r>
          </a:p>
        </p:txBody>
      </p:sp>
      <p:sp>
        <p:nvSpPr>
          <p:cNvPr id="4" name="TextBox 3">
            <a:extLst>
              <a:ext uri="{FF2B5EF4-FFF2-40B4-BE49-F238E27FC236}">
                <a16:creationId xmlns:a16="http://schemas.microsoft.com/office/drawing/2014/main" id="{493C9D4F-A1CD-407E-A1B0-FEFE328196AC}"/>
              </a:ext>
            </a:extLst>
          </p:cNvPr>
          <p:cNvSpPr txBox="1"/>
          <p:nvPr/>
        </p:nvSpPr>
        <p:spPr>
          <a:xfrm>
            <a:off x="1970843" y="5761607"/>
            <a:ext cx="7662684" cy="646331"/>
          </a:xfrm>
          <a:prstGeom prst="rect">
            <a:avLst/>
          </a:prstGeom>
          <a:noFill/>
        </p:spPr>
        <p:txBody>
          <a:bodyPr wrap="square" rtlCol="0">
            <a:spAutoFit/>
          </a:bodyPr>
          <a:lstStyle/>
          <a:p>
            <a:r>
              <a:rPr lang="en-US" sz="3600" b="1" dirty="0">
                <a:solidFill>
                  <a:srgbClr val="FF3300"/>
                </a:solidFill>
              </a:rPr>
              <a:t>Please mute and turn off cameras.</a:t>
            </a:r>
          </a:p>
        </p:txBody>
      </p:sp>
    </p:spTree>
    <p:custDataLst>
      <p:tags r:id="rId1"/>
    </p:custDataLst>
    <p:extLst>
      <p:ext uri="{BB962C8B-B14F-4D97-AF65-F5344CB8AC3E}">
        <p14:creationId xmlns:p14="http://schemas.microsoft.com/office/powerpoint/2010/main" val="1140585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581192" y="2204708"/>
            <a:ext cx="10338341" cy="3678303"/>
          </a:xfrm>
        </p:spPr>
        <p:txBody>
          <a:bodyPr>
            <a:normAutofit/>
          </a:bodyPr>
          <a:lstStyle/>
          <a:p>
            <a:pPr marL="0" lvl="0" indent="0">
              <a:buNone/>
            </a:pPr>
            <a:endParaRPr lang="en-US" sz="2400" dirty="0"/>
          </a:p>
          <a:p>
            <a:pPr marL="0" lvl="0" indent="0">
              <a:buNone/>
            </a:pPr>
            <a:endParaRPr lang="en-US" sz="2400" dirty="0"/>
          </a:p>
        </p:txBody>
      </p:sp>
      <p:graphicFrame>
        <p:nvGraphicFramePr>
          <p:cNvPr id="6" name="Table 5">
            <a:extLst>
              <a:ext uri="{FF2B5EF4-FFF2-40B4-BE49-F238E27FC236}">
                <a16:creationId xmlns:a16="http://schemas.microsoft.com/office/drawing/2014/main" id="{BE9AD43F-6C23-4631-ADA9-8EC621C99AA7}"/>
              </a:ext>
            </a:extLst>
          </p:cNvPr>
          <p:cNvGraphicFramePr>
            <a:graphicFrameLocks noGrp="1"/>
          </p:cNvGraphicFramePr>
          <p:nvPr>
            <p:extLst>
              <p:ext uri="{D42A27DB-BD31-4B8C-83A1-F6EECF244321}">
                <p14:modId xmlns:p14="http://schemas.microsoft.com/office/powerpoint/2010/main" val="3033565822"/>
              </p:ext>
            </p:extLst>
          </p:nvPr>
        </p:nvGraphicFramePr>
        <p:xfrm>
          <a:off x="448575" y="2204708"/>
          <a:ext cx="11029616" cy="3164747"/>
        </p:xfrm>
        <a:graphic>
          <a:graphicData uri="http://schemas.openxmlformats.org/drawingml/2006/table">
            <a:tbl>
              <a:tblPr firstRow="1" firstCol="1" bandRow="1">
                <a:tableStyleId>{5C22544A-7EE6-4342-B048-85BDC9FD1C3A}</a:tableStyleId>
              </a:tblPr>
              <a:tblGrid>
                <a:gridCol w="2966790">
                  <a:extLst>
                    <a:ext uri="{9D8B030D-6E8A-4147-A177-3AD203B41FA5}">
                      <a16:colId xmlns:a16="http://schemas.microsoft.com/office/drawing/2014/main" val="2584055485"/>
                    </a:ext>
                  </a:extLst>
                </a:gridCol>
                <a:gridCol w="8062826">
                  <a:extLst>
                    <a:ext uri="{9D8B030D-6E8A-4147-A177-3AD203B41FA5}">
                      <a16:colId xmlns:a16="http://schemas.microsoft.com/office/drawing/2014/main" val="4149349595"/>
                    </a:ext>
                  </a:extLst>
                </a:gridCol>
              </a:tblGrid>
              <a:tr h="481874">
                <a:tc>
                  <a:txBody>
                    <a:bodyPr/>
                    <a:lstStyle/>
                    <a:p>
                      <a:pPr marL="0" marR="0">
                        <a:lnSpc>
                          <a:spcPct val="107000"/>
                        </a:lnSpc>
                        <a:spcBef>
                          <a:spcPts val="1200"/>
                        </a:spcBef>
                        <a:spcAft>
                          <a:spcPts val="0"/>
                        </a:spcAft>
                      </a:pPr>
                      <a:r>
                        <a:rPr lang="en-US" sz="1200" kern="0" dirty="0">
                          <a:effectLst/>
                        </a:rPr>
                        <a:t>Study Complexity Level</a:t>
                      </a:r>
                      <a:endParaRPr lang="en-US" sz="11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1200"/>
                        </a:spcBef>
                        <a:spcAft>
                          <a:spcPts val="0"/>
                        </a:spcAft>
                      </a:pPr>
                      <a:r>
                        <a:rPr lang="en-US" sz="1200" kern="0" dirty="0">
                          <a:effectLst/>
                        </a:rPr>
                        <a:t>General Characteristics</a:t>
                      </a:r>
                      <a:endParaRPr lang="en-US" sz="11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3374902"/>
                  </a:ext>
                </a:extLst>
              </a:tr>
              <a:tr h="894291">
                <a:tc>
                  <a:txBody>
                    <a:bodyPr/>
                    <a:lstStyle/>
                    <a:p>
                      <a:pPr marL="0" marR="0">
                        <a:lnSpc>
                          <a:spcPct val="107000"/>
                        </a:lnSpc>
                        <a:spcBef>
                          <a:spcPts val="0"/>
                        </a:spcBef>
                        <a:spcAft>
                          <a:spcPts val="0"/>
                        </a:spcAft>
                      </a:pPr>
                      <a:r>
                        <a:rPr lang="en-US" sz="1100" dirty="0">
                          <a:effectLst/>
                        </a:rPr>
                        <a:t>Low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PI-Initiated or industry-sponsored simple study.  Items tend to be paid by the sponsor and the schedule of events in the protocol has very few items.  Low complexity studies may simply involve biospecimen samples and office visits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1134707"/>
                  </a:ext>
                </a:extLst>
              </a:tr>
              <a:tr h="894291">
                <a:tc>
                  <a:txBody>
                    <a:bodyPr/>
                    <a:lstStyle/>
                    <a:p>
                      <a:pPr marL="0" marR="0">
                        <a:lnSpc>
                          <a:spcPct val="107000"/>
                        </a:lnSpc>
                        <a:spcBef>
                          <a:spcPts val="0"/>
                        </a:spcBef>
                        <a:spcAft>
                          <a:spcPts val="0"/>
                        </a:spcAft>
                      </a:pPr>
                      <a:r>
                        <a:rPr lang="en-US" sz="1100">
                          <a:effectLst/>
                        </a:rPr>
                        <a:t>Medium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Largest complexity group for clinical trials.  PI-Initiated or industry sponsored study.  Items will be both sponsor paid and conventional care.  The schedule of events in the protocol will contain several items but is usually limited to one arm.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5089916"/>
                  </a:ext>
                </a:extLst>
              </a:tr>
              <a:tr h="894291">
                <a:tc>
                  <a:txBody>
                    <a:bodyPr/>
                    <a:lstStyle/>
                    <a:p>
                      <a:pPr marL="0" marR="0">
                        <a:lnSpc>
                          <a:spcPct val="107000"/>
                        </a:lnSpc>
                        <a:spcBef>
                          <a:spcPts val="0"/>
                        </a:spcBef>
                        <a:spcAft>
                          <a:spcPts val="0"/>
                        </a:spcAft>
                      </a:pPr>
                      <a:r>
                        <a:rPr lang="en-US" sz="1100">
                          <a:effectLst/>
                        </a:rPr>
                        <a:t>High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Typically, high complexity studies are industry or federal sponsored clinical trial.  These studies have a high number of conventional care procedures.  They may involve multiple cancers, multiple arms, and cutting-edge treatment such as stem cell therapy.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8061649"/>
                  </a:ext>
                </a:extLst>
              </a:tr>
            </a:tbl>
          </a:graphicData>
        </a:graphic>
      </p:graphicFrame>
      <p:sp>
        <p:nvSpPr>
          <p:cNvPr id="7" name="Rectangle 6">
            <a:extLst>
              <a:ext uri="{FF2B5EF4-FFF2-40B4-BE49-F238E27FC236}">
                <a16:creationId xmlns:a16="http://schemas.microsoft.com/office/drawing/2014/main" id="{B742863E-19DF-4F64-BBF7-8ACAE275BD77}"/>
              </a:ext>
            </a:extLst>
          </p:cNvPr>
          <p:cNvSpPr/>
          <p:nvPr/>
        </p:nvSpPr>
        <p:spPr>
          <a:xfrm>
            <a:off x="2858218" y="5589766"/>
            <a:ext cx="6096000" cy="923330"/>
          </a:xfrm>
          <a:prstGeom prst="rect">
            <a:avLst/>
          </a:prstGeom>
        </p:spPr>
        <p:txBody>
          <a:bodyPr>
            <a:spAutoFit/>
          </a:bodyPr>
          <a:lstStyle/>
          <a:p>
            <a:r>
              <a:rPr lang="en-US" dirty="0"/>
              <a:t>Huron will assign a preliminary complexity for budgeting purposes.  </a:t>
            </a:r>
          </a:p>
          <a:p>
            <a:pPr marL="285750" indent="58738">
              <a:buFont typeface="Arial" panose="020B0604020202020204" pitchFamily="34" charset="0"/>
              <a:buChar char="•"/>
            </a:pPr>
            <a:r>
              <a:rPr lang="en-US" dirty="0"/>
              <a:t>	   Medium complexity is the most common	</a:t>
            </a:r>
          </a:p>
        </p:txBody>
      </p:sp>
    </p:spTree>
    <p:custDataLst>
      <p:tags r:id="rId1"/>
    </p:custDataLst>
    <p:extLst>
      <p:ext uri="{BB962C8B-B14F-4D97-AF65-F5344CB8AC3E}">
        <p14:creationId xmlns:p14="http://schemas.microsoft.com/office/powerpoint/2010/main" val="4176202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Coverage analysis outsourcing and fees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581192" y="2204708"/>
            <a:ext cx="10338341" cy="3678303"/>
          </a:xfrm>
        </p:spPr>
        <p:txBody>
          <a:bodyPr>
            <a:normAutofit/>
          </a:bodyPr>
          <a:lstStyle/>
          <a:p>
            <a:pPr marL="0" lvl="0" indent="0">
              <a:buNone/>
            </a:pPr>
            <a:endParaRPr lang="en-US" sz="2400" dirty="0"/>
          </a:p>
          <a:p>
            <a:pPr marL="0" lvl="0" indent="0">
              <a:buNone/>
            </a:pPr>
            <a:endParaRPr lang="en-US" sz="2400" dirty="0"/>
          </a:p>
        </p:txBody>
      </p:sp>
      <p:graphicFrame>
        <p:nvGraphicFramePr>
          <p:cNvPr id="8" name="Diagram 7">
            <a:extLst>
              <a:ext uri="{FF2B5EF4-FFF2-40B4-BE49-F238E27FC236}">
                <a16:creationId xmlns:a16="http://schemas.microsoft.com/office/drawing/2014/main" id="{FAB0D1D9-ABBE-4DE2-A461-5E3EF41D4BAC}"/>
              </a:ext>
            </a:extLst>
          </p:cNvPr>
          <p:cNvGraphicFramePr/>
          <p:nvPr>
            <p:extLst>
              <p:ext uri="{D42A27DB-BD31-4B8C-83A1-F6EECF244321}">
                <p14:modId xmlns:p14="http://schemas.microsoft.com/office/powerpoint/2010/main" val="1089829155"/>
              </p:ext>
            </p:extLst>
          </p:nvPr>
        </p:nvGraphicFramePr>
        <p:xfrm>
          <a:off x="268449" y="2361535"/>
          <a:ext cx="6477407" cy="38560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38B4728B-9643-46A8-B23F-EC6D9AD58DB3}"/>
              </a:ext>
            </a:extLst>
          </p:cNvPr>
          <p:cNvSpPr txBox="1"/>
          <p:nvPr/>
        </p:nvSpPr>
        <p:spPr>
          <a:xfrm>
            <a:off x="7065034" y="2812211"/>
            <a:ext cx="4477109" cy="2031325"/>
          </a:xfrm>
          <a:prstGeom prst="rect">
            <a:avLst/>
          </a:prstGeom>
          <a:noFill/>
        </p:spPr>
        <p:txBody>
          <a:bodyPr wrap="square" rtlCol="0">
            <a:spAutoFit/>
          </a:bodyPr>
          <a:lstStyle/>
          <a:p>
            <a:endParaRPr lang="en-US" dirty="0"/>
          </a:p>
          <a:p>
            <a:endParaRPr lang="en-US" dirty="0"/>
          </a:p>
          <a:p>
            <a:r>
              <a:rPr lang="en-US" dirty="0"/>
              <a:t>Huron will provide weekly status report.</a:t>
            </a:r>
          </a:p>
          <a:p>
            <a:endParaRPr lang="en-US" dirty="0"/>
          </a:p>
          <a:p>
            <a:r>
              <a:rPr lang="en-US" dirty="0"/>
              <a:t>All CAs will be completed within 10 business days.  (Average is 7 days.)</a:t>
            </a:r>
          </a:p>
          <a:p>
            <a:endParaRPr lang="en-US" dirty="0"/>
          </a:p>
        </p:txBody>
      </p:sp>
    </p:spTree>
    <p:custDataLst>
      <p:tags r:id="rId1"/>
    </p:custDataLst>
    <p:extLst>
      <p:ext uri="{BB962C8B-B14F-4D97-AF65-F5344CB8AC3E}">
        <p14:creationId xmlns:p14="http://schemas.microsoft.com/office/powerpoint/2010/main" val="2972104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CTA budget review and approval</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581192" y="2204708"/>
            <a:ext cx="10338341" cy="3678303"/>
          </a:xfrm>
        </p:spPr>
        <p:txBody>
          <a:bodyPr>
            <a:normAutofit/>
          </a:bodyPr>
          <a:lstStyle/>
          <a:p>
            <a:pPr marL="0" lvl="0" indent="0">
              <a:buNone/>
            </a:pPr>
            <a:endParaRPr lang="en-US" sz="2400" dirty="0"/>
          </a:p>
          <a:p>
            <a:pPr marL="0" lvl="0" indent="0">
              <a:buNone/>
            </a:pPr>
            <a:endParaRPr lang="en-US" sz="2400" dirty="0"/>
          </a:p>
        </p:txBody>
      </p:sp>
      <p:sp>
        <p:nvSpPr>
          <p:cNvPr id="5" name="TextBox 4">
            <a:extLst>
              <a:ext uri="{FF2B5EF4-FFF2-40B4-BE49-F238E27FC236}">
                <a16:creationId xmlns:a16="http://schemas.microsoft.com/office/drawing/2014/main" id="{5E3C7E5A-2747-4A9F-997B-BD316F017E86}"/>
              </a:ext>
            </a:extLst>
          </p:cNvPr>
          <p:cNvSpPr txBox="1"/>
          <p:nvPr/>
        </p:nvSpPr>
        <p:spPr>
          <a:xfrm>
            <a:off x="716438" y="2525219"/>
            <a:ext cx="11227324" cy="3170099"/>
          </a:xfrm>
          <a:prstGeom prst="rect">
            <a:avLst/>
          </a:prstGeom>
          <a:noFill/>
        </p:spPr>
        <p:txBody>
          <a:bodyPr wrap="square" rtlCol="0">
            <a:spAutoFit/>
          </a:bodyPr>
          <a:lstStyle/>
          <a:p>
            <a:r>
              <a:rPr lang="en-US" sz="2000" dirty="0"/>
              <a:t>CTAs are submitted to SPA for budget review and financial congruency check prior to execution of the CTA agreement.</a:t>
            </a:r>
          </a:p>
          <a:p>
            <a:endParaRPr lang="en-US" sz="2000" dirty="0"/>
          </a:p>
          <a:p>
            <a:r>
              <a:rPr lang="en-US" sz="2000" dirty="0"/>
              <a:t>	- Final CA-budget grid must be attached to the PD record </a:t>
            </a:r>
          </a:p>
          <a:p>
            <a:r>
              <a:rPr lang="en-US" sz="2000" dirty="0"/>
              <a:t>       - Budget entered into PD record must match the </a:t>
            </a:r>
            <a:r>
              <a:rPr lang="en-US" sz="2000" dirty="0" err="1"/>
              <a:t>CA_budget</a:t>
            </a:r>
            <a:r>
              <a:rPr lang="en-US" sz="2000" dirty="0"/>
              <a:t> grid (total estimated revenue)</a:t>
            </a:r>
          </a:p>
          <a:p>
            <a:endParaRPr lang="en-US" sz="2000" dirty="0"/>
          </a:p>
          <a:p>
            <a:r>
              <a:rPr lang="en-US" sz="2000" dirty="0"/>
              <a:t>DMOs/Dept Managers should be reviewing these two items before approving:</a:t>
            </a:r>
          </a:p>
          <a:p>
            <a:r>
              <a:rPr lang="en-US" sz="2000" dirty="0"/>
              <a:t>	Is it complete?</a:t>
            </a:r>
          </a:p>
          <a:p>
            <a:r>
              <a:rPr lang="en-US" sz="2000" dirty="0"/>
              <a:t>	Is it accurate?</a:t>
            </a:r>
          </a:p>
          <a:p>
            <a:r>
              <a:rPr lang="en-US" sz="2000" dirty="0"/>
              <a:t>	Is it realistic?</a:t>
            </a:r>
          </a:p>
        </p:txBody>
      </p:sp>
    </p:spTree>
    <p:custDataLst>
      <p:tags r:id="rId1"/>
    </p:custDataLst>
    <p:extLst>
      <p:ext uri="{BB962C8B-B14F-4D97-AF65-F5344CB8AC3E}">
        <p14:creationId xmlns:p14="http://schemas.microsoft.com/office/powerpoint/2010/main" val="3267453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CTA budget review and approval</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581192" y="2204708"/>
            <a:ext cx="10338341" cy="3678303"/>
          </a:xfrm>
        </p:spPr>
        <p:txBody>
          <a:bodyPr>
            <a:normAutofit/>
          </a:bodyPr>
          <a:lstStyle/>
          <a:p>
            <a:pPr marL="0" lvl="0" indent="0">
              <a:buNone/>
            </a:pPr>
            <a:endParaRPr lang="en-US" sz="2400" dirty="0"/>
          </a:p>
          <a:p>
            <a:pPr marL="0" lvl="0" indent="0">
              <a:buNone/>
            </a:pPr>
            <a:endParaRPr lang="en-US" sz="2400" dirty="0"/>
          </a:p>
        </p:txBody>
      </p:sp>
      <p:pic>
        <p:nvPicPr>
          <p:cNvPr id="6" name="Picture 5">
            <a:extLst>
              <a:ext uri="{FF2B5EF4-FFF2-40B4-BE49-F238E27FC236}">
                <a16:creationId xmlns:a16="http://schemas.microsoft.com/office/drawing/2014/main" id="{9606EE87-46CD-408D-AD7F-DF5C596879F9}"/>
              </a:ext>
            </a:extLst>
          </p:cNvPr>
          <p:cNvPicPr>
            <a:picLocks noChangeAspect="1"/>
          </p:cNvPicPr>
          <p:nvPr/>
        </p:nvPicPr>
        <p:blipFill>
          <a:blip r:embed="rId3"/>
          <a:stretch>
            <a:fillRect/>
          </a:stretch>
        </p:blipFill>
        <p:spPr>
          <a:xfrm>
            <a:off x="340743" y="1518249"/>
            <a:ext cx="11510513" cy="4886779"/>
          </a:xfrm>
          <a:prstGeom prst="rect">
            <a:avLst/>
          </a:prstGeom>
        </p:spPr>
      </p:pic>
    </p:spTree>
    <p:custDataLst>
      <p:tags r:id="rId1"/>
    </p:custDataLst>
    <p:extLst>
      <p:ext uri="{BB962C8B-B14F-4D97-AF65-F5344CB8AC3E}">
        <p14:creationId xmlns:p14="http://schemas.microsoft.com/office/powerpoint/2010/main" val="1053621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581192" y="702156"/>
            <a:ext cx="11029616" cy="1013800"/>
          </a:xfrm>
        </p:spPr>
        <p:txBody>
          <a:bodyPr anchor="ctr"/>
          <a:lstStyle/>
          <a:p>
            <a:pPr algn="ctr"/>
            <a:r>
              <a:rPr lang="en-US" dirty="0"/>
              <a:t>90 day cost transfers and effort certification</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91438" y="3162650"/>
            <a:ext cx="10338341" cy="4311941"/>
          </a:xfrm>
        </p:spPr>
        <p:txBody>
          <a:bodyPr>
            <a:normAutofit lnSpcReduction="10000"/>
          </a:bodyPr>
          <a:lstStyle/>
          <a:p>
            <a:r>
              <a:rPr lang="en-US" sz="2800" dirty="0"/>
              <a:t>Effective immediately, cost transfers must be completed within 90 days of when the cost is incurred.</a:t>
            </a:r>
          </a:p>
          <a:p>
            <a:r>
              <a:rPr lang="en-US" sz="2800" dirty="0"/>
              <a:t>Federal requirements have become more restrictive for funds access, so keeping up with final expenses and retro needs is more important than ever in order to be able to actually draw down final federal funds.</a:t>
            </a:r>
          </a:p>
          <a:p>
            <a:r>
              <a:rPr lang="en-US" sz="2800" dirty="0"/>
              <a:t>Effort reporting is negatively impacted when retros are not timely.  Effort reporting should not be the only time </a:t>
            </a:r>
            <a:r>
              <a:rPr lang="en-US" sz="2800"/>
              <a:t>when personnel review </a:t>
            </a:r>
            <a:r>
              <a:rPr lang="en-US" sz="2800" dirty="0"/>
              <a:t>is completed.</a:t>
            </a:r>
          </a:p>
          <a:p>
            <a:endParaRPr lang="en-US" sz="2800" dirty="0"/>
          </a:p>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spTree>
    <p:custDataLst>
      <p:tags r:id="rId1"/>
    </p:custDataLst>
    <p:extLst>
      <p:ext uri="{BB962C8B-B14F-4D97-AF65-F5344CB8AC3E}">
        <p14:creationId xmlns:p14="http://schemas.microsoft.com/office/powerpoint/2010/main" val="185967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New staff introductions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fontScale="92500" lnSpcReduction="10000"/>
          </a:bodyPr>
          <a:lstStyle/>
          <a:p>
            <a:pPr marL="0" lvl="0" indent="0">
              <a:buNone/>
            </a:pPr>
            <a:endParaRPr lang="en-US" sz="3200" dirty="0"/>
          </a:p>
          <a:p>
            <a:pPr marL="0" lvl="0" indent="0" algn="ctr">
              <a:buNone/>
            </a:pPr>
            <a:endParaRPr lang="en-US" sz="3900" dirty="0"/>
          </a:p>
          <a:p>
            <a:pPr marL="0" lvl="0" indent="0" algn="ctr">
              <a:buNone/>
            </a:pPr>
            <a:r>
              <a:rPr lang="en-US" sz="4800" b="1" dirty="0"/>
              <a:t>Welcome!</a:t>
            </a:r>
          </a:p>
          <a:p>
            <a:pPr marL="0" lvl="0" indent="0" algn="ctr">
              <a:buNone/>
            </a:pPr>
            <a:endParaRPr lang="en-US" sz="3200" dirty="0"/>
          </a:p>
          <a:p>
            <a:pPr marL="0" lvl="0" indent="0">
              <a:buNone/>
            </a:pPr>
            <a:r>
              <a:rPr lang="en-US" sz="3200" dirty="0"/>
              <a:t>		</a:t>
            </a:r>
            <a:r>
              <a:rPr lang="en-US" sz="3200" b="1" dirty="0"/>
              <a:t>Please turn on your camera and unmute when you 			are introduced and tell us a little about yourself.</a:t>
            </a:r>
          </a:p>
          <a:p>
            <a:pPr marL="0" lvl="0" indent="0">
              <a:buNone/>
            </a:pPr>
            <a:endParaRPr lang="en-US" sz="3200" dirty="0"/>
          </a:p>
          <a:p>
            <a:pPr marL="0" lvl="0" indent="0">
              <a:buNone/>
            </a:pPr>
            <a:endParaRPr lang="en-US" sz="2400" dirty="0"/>
          </a:p>
          <a:p>
            <a:pPr marL="0" lvl="0" indent="0">
              <a:buNone/>
            </a:pPr>
            <a:endParaRPr lang="en-US" sz="2400" dirty="0"/>
          </a:p>
        </p:txBody>
      </p:sp>
    </p:spTree>
    <p:custDataLst>
      <p:tags r:id="rId1"/>
    </p:custDataLst>
    <p:extLst>
      <p:ext uri="{BB962C8B-B14F-4D97-AF65-F5344CB8AC3E}">
        <p14:creationId xmlns:p14="http://schemas.microsoft.com/office/powerpoint/2010/main" val="1236350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Proposal Routing Changes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r>
              <a:rPr lang="en-US" sz="2800" dirty="0"/>
              <a:t>PI approval has been moved from Budget Review to Final Review</a:t>
            </a:r>
          </a:p>
          <a:p>
            <a:pPr lvl="1"/>
            <a:r>
              <a:rPr lang="en-US" sz="2600" dirty="0"/>
              <a:t>PI is notified of Budget Approval via email</a:t>
            </a:r>
          </a:p>
          <a:p>
            <a:r>
              <a:rPr lang="en-US" sz="2800" dirty="0"/>
              <a:t>PI will certify accuracy of the proposal</a:t>
            </a:r>
          </a:p>
          <a:p>
            <a:r>
              <a:rPr lang="en-US" sz="2800" dirty="0"/>
              <a:t>Bypassing PI approval is no longer an option – work with your faculty to coordinate this step!</a:t>
            </a:r>
          </a:p>
          <a:p>
            <a:pPr marL="0" lvl="0" indent="0" algn="ctr">
              <a:buNone/>
            </a:pPr>
            <a:endParaRPr lang="en-US" sz="3900" dirty="0"/>
          </a:p>
          <a:p>
            <a:pPr marL="0" lvl="0" indent="0">
              <a:buNone/>
            </a:pPr>
            <a:endParaRPr lang="en-US" sz="2400" dirty="0"/>
          </a:p>
          <a:p>
            <a:pPr marL="0" lvl="0" indent="0">
              <a:buNone/>
            </a:pPr>
            <a:endParaRPr lang="en-US" sz="2400" dirty="0"/>
          </a:p>
        </p:txBody>
      </p:sp>
    </p:spTree>
    <p:custDataLst>
      <p:tags r:id="rId1"/>
    </p:custDataLst>
    <p:extLst>
      <p:ext uri="{BB962C8B-B14F-4D97-AF65-F5344CB8AC3E}">
        <p14:creationId xmlns:p14="http://schemas.microsoft.com/office/powerpoint/2010/main" val="125736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Proposal Routing Changes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r>
              <a:rPr lang="en-US" sz="2800" dirty="0"/>
              <a:t>New Certification language:</a:t>
            </a:r>
          </a:p>
          <a:p>
            <a:endParaRPr lang="en-US" sz="2800" dirty="0"/>
          </a:p>
          <a:p>
            <a:endParaRPr lang="en-US" sz="2800" dirty="0"/>
          </a:p>
          <a:p>
            <a:endParaRPr lang="en-US" sz="3900" dirty="0"/>
          </a:p>
          <a:p>
            <a:pPr marL="0" lvl="0" indent="0">
              <a:buNone/>
            </a:pPr>
            <a:endParaRPr lang="en-US" sz="2400" dirty="0"/>
          </a:p>
          <a:p>
            <a:pPr marL="0" lvl="0" indent="0">
              <a:buNone/>
            </a:pPr>
            <a:endParaRPr lang="en-US" sz="2400" dirty="0"/>
          </a:p>
        </p:txBody>
      </p:sp>
      <p:pic>
        <p:nvPicPr>
          <p:cNvPr id="5" name="Picture 4"/>
          <p:cNvPicPr>
            <a:picLocks noChangeAspect="1"/>
          </p:cNvPicPr>
          <p:nvPr/>
        </p:nvPicPr>
        <p:blipFill>
          <a:blip r:embed="rId3"/>
          <a:stretch>
            <a:fillRect/>
          </a:stretch>
        </p:blipFill>
        <p:spPr>
          <a:xfrm>
            <a:off x="1116106" y="2971680"/>
            <a:ext cx="7419008" cy="3313701"/>
          </a:xfrm>
          <a:prstGeom prst="rect">
            <a:avLst/>
          </a:prstGeom>
        </p:spPr>
      </p:pic>
    </p:spTree>
    <p:custDataLst>
      <p:tags r:id="rId1"/>
    </p:custDataLst>
    <p:extLst>
      <p:ext uri="{BB962C8B-B14F-4D97-AF65-F5344CB8AC3E}">
        <p14:creationId xmlns:p14="http://schemas.microsoft.com/office/powerpoint/2010/main" val="301111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Proposal Routing Changes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1965839"/>
            <a:ext cx="10338341" cy="3678303"/>
          </a:xfrm>
        </p:spPr>
        <p:txBody>
          <a:bodyPr>
            <a:normAutofit/>
          </a:bodyPr>
          <a:lstStyle/>
          <a:p>
            <a:r>
              <a:rPr lang="en-US" sz="2800" dirty="0"/>
              <a:t>Data entry in the system determines the routing steps</a:t>
            </a:r>
          </a:p>
          <a:p>
            <a:r>
              <a:rPr lang="en-US" sz="2800" dirty="0"/>
              <a:t>Routing decisions starts with Proposal Type selection during Step 2</a:t>
            </a:r>
          </a:p>
          <a:p>
            <a:endParaRPr lang="en-US" sz="3900" dirty="0"/>
          </a:p>
          <a:p>
            <a:pPr marL="0" lvl="0" indent="0">
              <a:buNone/>
            </a:pPr>
            <a:endParaRPr lang="en-US" sz="2400" dirty="0"/>
          </a:p>
          <a:p>
            <a:pPr marL="0" lvl="0" indent="0">
              <a:buNone/>
            </a:pPr>
            <a:endParaRPr lang="en-US" sz="2400" dirty="0"/>
          </a:p>
        </p:txBody>
      </p:sp>
      <p:pic>
        <p:nvPicPr>
          <p:cNvPr id="4" name="Picture 3">
            <a:extLst>
              <a:ext uri="{FF2B5EF4-FFF2-40B4-BE49-F238E27FC236}">
                <a16:creationId xmlns:a16="http://schemas.microsoft.com/office/drawing/2014/main" id="{9A1FB9BC-855D-4858-AE47-CB1A3D9F0E59}"/>
              </a:ext>
            </a:extLst>
          </p:cNvPr>
          <p:cNvPicPr>
            <a:picLocks noChangeAspect="1"/>
          </p:cNvPicPr>
          <p:nvPr/>
        </p:nvPicPr>
        <p:blipFill>
          <a:blip r:embed="rId3"/>
          <a:stretch>
            <a:fillRect/>
          </a:stretch>
        </p:blipFill>
        <p:spPr>
          <a:xfrm>
            <a:off x="474660" y="3696828"/>
            <a:ext cx="11449217" cy="2613251"/>
          </a:xfrm>
          <a:prstGeom prst="rect">
            <a:avLst/>
          </a:prstGeom>
        </p:spPr>
      </p:pic>
    </p:spTree>
    <p:custDataLst>
      <p:tags r:id="rId1"/>
    </p:custDataLst>
    <p:extLst>
      <p:ext uri="{BB962C8B-B14F-4D97-AF65-F5344CB8AC3E}">
        <p14:creationId xmlns:p14="http://schemas.microsoft.com/office/powerpoint/2010/main" val="2328711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Other Routing decision points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832561" y="316149"/>
            <a:ext cx="10338341" cy="3678303"/>
          </a:xfrm>
        </p:spPr>
        <p:txBody>
          <a:bodyPr>
            <a:normAutofit/>
          </a:bodyPr>
          <a:lstStyle/>
          <a:p>
            <a:r>
              <a:rPr lang="en-US" sz="3200" dirty="0"/>
              <a:t>Data Collection form (key points below)</a:t>
            </a:r>
          </a:p>
        </p:txBody>
      </p:sp>
      <p:pic>
        <p:nvPicPr>
          <p:cNvPr id="4" name="Picture 3">
            <a:extLst>
              <a:ext uri="{FF2B5EF4-FFF2-40B4-BE49-F238E27FC236}">
                <a16:creationId xmlns:a16="http://schemas.microsoft.com/office/drawing/2014/main" id="{DF4A1C6F-9AD2-4448-9CA1-B309D4B76CF4}"/>
              </a:ext>
            </a:extLst>
          </p:cNvPr>
          <p:cNvPicPr>
            <a:picLocks noChangeAspect="1"/>
          </p:cNvPicPr>
          <p:nvPr/>
        </p:nvPicPr>
        <p:blipFill>
          <a:blip r:embed="rId3"/>
          <a:stretch>
            <a:fillRect/>
          </a:stretch>
        </p:blipFill>
        <p:spPr>
          <a:xfrm>
            <a:off x="581192" y="2450805"/>
            <a:ext cx="10692776" cy="5203759"/>
          </a:xfrm>
          <a:prstGeom prst="rect">
            <a:avLst/>
          </a:prstGeom>
        </p:spPr>
      </p:pic>
    </p:spTree>
    <p:custDataLst>
      <p:tags r:id="rId1"/>
    </p:custDataLst>
    <p:extLst>
      <p:ext uri="{BB962C8B-B14F-4D97-AF65-F5344CB8AC3E}">
        <p14:creationId xmlns:p14="http://schemas.microsoft.com/office/powerpoint/2010/main" val="110322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ROUTING STEPS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74660" y="2154375"/>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pic>
        <p:nvPicPr>
          <p:cNvPr id="6" name="Picture 5">
            <a:extLst>
              <a:ext uri="{FF2B5EF4-FFF2-40B4-BE49-F238E27FC236}">
                <a16:creationId xmlns:a16="http://schemas.microsoft.com/office/drawing/2014/main" id="{C0579917-6CA1-424E-BEC2-CA67F180B100}"/>
              </a:ext>
            </a:extLst>
          </p:cNvPr>
          <p:cNvPicPr>
            <a:picLocks noChangeAspect="1"/>
          </p:cNvPicPr>
          <p:nvPr/>
        </p:nvPicPr>
        <p:blipFill>
          <a:blip r:embed="rId3"/>
          <a:stretch>
            <a:fillRect/>
          </a:stretch>
        </p:blipFill>
        <p:spPr>
          <a:xfrm>
            <a:off x="1798309" y="1787805"/>
            <a:ext cx="8312577" cy="5639090"/>
          </a:xfrm>
          <a:prstGeom prst="rect">
            <a:avLst/>
          </a:prstGeom>
        </p:spPr>
      </p:pic>
      <p:sp>
        <p:nvSpPr>
          <p:cNvPr id="7" name="Rectangle 6">
            <a:extLst>
              <a:ext uri="{FF2B5EF4-FFF2-40B4-BE49-F238E27FC236}">
                <a16:creationId xmlns:a16="http://schemas.microsoft.com/office/drawing/2014/main" id="{14DA7834-48C8-4B10-A220-52B892691F86}"/>
              </a:ext>
            </a:extLst>
          </p:cNvPr>
          <p:cNvSpPr/>
          <p:nvPr/>
        </p:nvSpPr>
        <p:spPr>
          <a:xfrm>
            <a:off x="86413" y="5832678"/>
            <a:ext cx="4679935" cy="769441"/>
          </a:xfrm>
          <a:prstGeom prst="rect">
            <a:avLst/>
          </a:prstGeom>
        </p:spPr>
        <p:txBody>
          <a:bodyPr wrap="none">
            <a:spAutoFit/>
          </a:bodyPr>
          <a:lstStyle/>
          <a:p>
            <a:r>
              <a:rPr lang="en-US" sz="4400" dirty="0"/>
              <a:t>Review Your Route!</a:t>
            </a:r>
          </a:p>
        </p:txBody>
      </p:sp>
    </p:spTree>
    <p:custDataLst>
      <p:tags r:id="rId1"/>
    </p:custDataLst>
    <p:extLst>
      <p:ext uri="{BB962C8B-B14F-4D97-AF65-F5344CB8AC3E}">
        <p14:creationId xmlns:p14="http://schemas.microsoft.com/office/powerpoint/2010/main" val="3539479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START – dept/pi assignment  TO SUBMIT ROUTE</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926829" y="2672849"/>
            <a:ext cx="10338341" cy="3678303"/>
          </a:xfrm>
        </p:spPr>
        <p:txBody>
          <a:bodyPr>
            <a:normAutofit/>
          </a:bodyPr>
          <a:lstStyle/>
          <a:p>
            <a:pPr marL="0" lvl="0" indent="0">
              <a:buNone/>
            </a:pPr>
            <a:endParaRPr lang="en-US" sz="3200" dirty="0"/>
          </a:p>
          <a:p>
            <a:pPr marL="0" lvl="0" indent="0" algn="ctr">
              <a:buNone/>
            </a:pPr>
            <a:endParaRPr lang="en-US" sz="3900" dirty="0"/>
          </a:p>
          <a:p>
            <a:pPr marL="0" lvl="0" indent="0">
              <a:buNone/>
            </a:pPr>
            <a:endParaRPr lang="en-US" sz="2400" dirty="0"/>
          </a:p>
          <a:p>
            <a:pPr marL="0" lvl="0" indent="0">
              <a:buNone/>
            </a:pPr>
            <a:endParaRPr lang="en-US" sz="2400" dirty="0"/>
          </a:p>
        </p:txBody>
      </p:sp>
      <p:pic>
        <p:nvPicPr>
          <p:cNvPr id="4" name="Picture 3">
            <a:extLst>
              <a:ext uri="{FF2B5EF4-FFF2-40B4-BE49-F238E27FC236}">
                <a16:creationId xmlns:a16="http://schemas.microsoft.com/office/drawing/2014/main" id="{8E31730B-4666-4EAC-9A6D-A09CBE57AA8C}"/>
              </a:ext>
            </a:extLst>
          </p:cNvPr>
          <p:cNvPicPr>
            <a:picLocks noChangeAspect="1"/>
          </p:cNvPicPr>
          <p:nvPr/>
        </p:nvPicPr>
        <p:blipFill>
          <a:blip r:embed="rId3"/>
          <a:stretch>
            <a:fillRect/>
          </a:stretch>
        </p:blipFill>
        <p:spPr>
          <a:xfrm>
            <a:off x="1772907" y="1511845"/>
            <a:ext cx="8363380" cy="5531134"/>
          </a:xfrm>
          <a:prstGeom prst="rect">
            <a:avLst/>
          </a:prstGeom>
        </p:spPr>
      </p:pic>
      <p:sp>
        <p:nvSpPr>
          <p:cNvPr id="5" name="Rectangle 4">
            <a:extLst>
              <a:ext uri="{FF2B5EF4-FFF2-40B4-BE49-F238E27FC236}">
                <a16:creationId xmlns:a16="http://schemas.microsoft.com/office/drawing/2014/main" id="{D0A6CF65-00DC-4435-BD31-2D681986FED7}"/>
              </a:ext>
            </a:extLst>
          </p:cNvPr>
          <p:cNvSpPr/>
          <p:nvPr/>
        </p:nvSpPr>
        <p:spPr>
          <a:xfrm>
            <a:off x="0" y="5386403"/>
            <a:ext cx="4679935" cy="769441"/>
          </a:xfrm>
          <a:prstGeom prst="rect">
            <a:avLst/>
          </a:prstGeom>
        </p:spPr>
        <p:txBody>
          <a:bodyPr wrap="none">
            <a:spAutoFit/>
          </a:bodyPr>
          <a:lstStyle/>
          <a:p>
            <a:r>
              <a:rPr lang="en-US" sz="4400" dirty="0"/>
              <a:t>Review Your Route!</a:t>
            </a:r>
          </a:p>
        </p:txBody>
      </p:sp>
    </p:spTree>
    <p:custDataLst>
      <p:tags r:id="rId1"/>
    </p:custDataLst>
    <p:extLst>
      <p:ext uri="{BB962C8B-B14F-4D97-AF65-F5344CB8AC3E}">
        <p14:creationId xmlns:p14="http://schemas.microsoft.com/office/powerpoint/2010/main" val="26159619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Template>
  <TotalTime>714</TotalTime>
  <Words>1156</Words>
  <Application>Microsoft Office PowerPoint</Application>
  <PresentationFormat>Widescreen</PresentationFormat>
  <Paragraphs>183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Times New Roman</vt:lpstr>
      <vt:lpstr>Wingdings 2</vt:lpstr>
      <vt:lpstr>Dividend</vt:lpstr>
      <vt:lpstr>AURA</vt:lpstr>
      <vt:lpstr>Agenda</vt:lpstr>
      <vt:lpstr>New staff introductions</vt:lpstr>
      <vt:lpstr>START – Proposal Routing Changes</vt:lpstr>
      <vt:lpstr>START – Proposal Routing Changes</vt:lpstr>
      <vt:lpstr>START – Proposal Routing Changes</vt:lpstr>
      <vt:lpstr>Other Routing decision points</vt:lpstr>
      <vt:lpstr>START – ROUTING STEPS</vt:lpstr>
      <vt:lpstr>START – dept/pi assignment  TO SUBMIT ROUTE</vt:lpstr>
      <vt:lpstr>START – dept/pi assignment  TO SUBMIT ROUTE</vt:lpstr>
      <vt:lpstr>START – dept/pi assignment  TO SUBMIT ROUTE</vt:lpstr>
      <vt:lpstr>                START – dept/pi assignment  TO SUBMIT ROUTE</vt:lpstr>
      <vt:lpstr>START – AFTER the FACT ROUTE</vt:lpstr>
      <vt:lpstr>START – scheduled system upgrade</vt:lpstr>
      <vt:lpstr>Coverage analysis outsourcing and fees</vt:lpstr>
      <vt:lpstr>Coverage analysis outsourcing and fees</vt:lpstr>
      <vt:lpstr>Coverage analysis outsourcing and fees</vt:lpstr>
      <vt:lpstr>Coverage analysis outsourcing and fees</vt:lpstr>
      <vt:lpstr>Coverage analysis outsourcing and fees</vt:lpstr>
      <vt:lpstr>Coverage analysis outsourcing and fees</vt:lpstr>
      <vt:lpstr>Coverage analysis outsourcing and fees</vt:lpstr>
      <vt:lpstr>CTA budget review and approval</vt:lpstr>
      <vt:lpstr>CTA budget review and approval</vt:lpstr>
      <vt:lpstr>90 day cost transfers and effort certification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AURA</dc:title>
  <dc:creator>Kreidler, Kathleen</dc:creator>
  <cp:lastModifiedBy>Kreidler, Kathleen</cp:lastModifiedBy>
  <cp:revision>38</cp:revision>
  <dcterms:created xsi:type="dcterms:W3CDTF">2021-01-14T19:57:06Z</dcterms:created>
  <dcterms:modified xsi:type="dcterms:W3CDTF">2021-02-10T17:30:20Z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1FC89C49-6AB3-4FCB-A622-1A2024386C7F</vt:lpwstr>
  </property>
  <property fmtid="{D5CDD505-2E9C-101B-9397-08002B2CF9AE}" pid="3" name="ArticulatePath">
    <vt:lpwstr>Presentation1</vt:lpwstr>
  </property>
</Properties>
</file>